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134"/>
  </p:notesMasterIdLst>
  <p:handoutMasterIdLst>
    <p:handoutMasterId r:id="rId135"/>
  </p:handoutMasterIdLst>
  <p:sldIdLst>
    <p:sldId id="256" r:id="rId2"/>
    <p:sldId id="285" r:id="rId3"/>
    <p:sldId id="476" r:id="rId4"/>
    <p:sldId id="257" r:id="rId5"/>
    <p:sldId id="462" r:id="rId6"/>
    <p:sldId id="461" r:id="rId7"/>
    <p:sldId id="463" r:id="rId8"/>
    <p:sldId id="486" r:id="rId9"/>
    <p:sldId id="403" r:id="rId10"/>
    <p:sldId id="402" r:id="rId11"/>
    <p:sldId id="404" r:id="rId12"/>
    <p:sldId id="262" r:id="rId13"/>
    <p:sldId id="465" r:id="rId14"/>
    <p:sldId id="464" r:id="rId15"/>
    <p:sldId id="286" r:id="rId16"/>
    <p:sldId id="405" r:id="rId17"/>
    <p:sldId id="288" r:id="rId18"/>
    <p:sldId id="407" r:id="rId19"/>
    <p:sldId id="477" r:id="rId20"/>
    <p:sldId id="406" r:id="rId21"/>
    <p:sldId id="478" r:id="rId22"/>
    <p:sldId id="480" r:id="rId23"/>
    <p:sldId id="479" r:id="rId24"/>
    <p:sldId id="292" r:id="rId25"/>
    <p:sldId id="481" r:id="rId26"/>
    <p:sldId id="293" r:id="rId27"/>
    <p:sldId id="294" r:id="rId28"/>
    <p:sldId id="483" r:id="rId29"/>
    <p:sldId id="484" r:id="rId30"/>
    <p:sldId id="482" r:id="rId31"/>
    <p:sldId id="263" r:id="rId32"/>
    <p:sldId id="487" r:id="rId33"/>
    <p:sldId id="553" r:id="rId34"/>
    <p:sldId id="581" r:id="rId35"/>
    <p:sldId id="554" r:id="rId36"/>
    <p:sldId id="555" r:id="rId37"/>
    <p:sldId id="556" r:id="rId38"/>
    <p:sldId id="557" r:id="rId39"/>
    <p:sldId id="558" r:id="rId40"/>
    <p:sldId id="559" r:id="rId41"/>
    <p:sldId id="560" r:id="rId42"/>
    <p:sldId id="561" r:id="rId43"/>
    <p:sldId id="562" r:id="rId44"/>
    <p:sldId id="563" r:id="rId45"/>
    <p:sldId id="564" r:id="rId46"/>
    <p:sldId id="565" r:id="rId47"/>
    <p:sldId id="566" r:id="rId48"/>
    <p:sldId id="567" r:id="rId49"/>
    <p:sldId id="568" r:id="rId50"/>
    <p:sldId id="569" r:id="rId51"/>
    <p:sldId id="570" r:id="rId52"/>
    <p:sldId id="571" r:id="rId53"/>
    <p:sldId id="572" r:id="rId54"/>
    <p:sldId id="573" r:id="rId55"/>
    <p:sldId id="574" r:id="rId56"/>
    <p:sldId id="575" r:id="rId57"/>
    <p:sldId id="576" r:id="rId58"/>
    <p:sldId id="577" r:id="rId59"/>
    <p:sldId id="578" r:id="rId60"/>
    <p:sldId id="579" r:id="rId61"/>
    <p:sldId id="580" r:id="rId62"/>
    <p:sldId id="539" r:id="rId63"/>
    <p:sldId id="531" r:id="rId64"/>
    <p:sldId id="490" r:id="rId65"/>
    <p:sldId id="488" r:id="rId66"/>
    <p:sldId id="489" r:id="rId67"/>
    <p:sldId id="532" r:id="rId68"/>
    <p:sldId id="492" r:id="rId69"/>
    <p:sldId id="493" r:id="rId70"/>
    <p:sldId id="533" r:id="rId71"/>
    <p:sldId id="494" r:id="rId72"/>
    <p:sldId id="534" r:id="rId73"/>
    <p:sldId id="535" r:id="rId74"/>
    <p:sldId id="536" r:id="rId75"/>
    <p:sldId id="537" r:id="rId76"/>
    <p:sldId id="538" r:id="rId77"/>
    <p:sldId id="495" r:id="rId78"/>
    <p:sldId id="491" r:id="rId79"/>
    <p:sldId id="540" r:id="rId80"/>
    <p:sldId id="496" r:id="rId81"/>
    <p:sldId id="497" r:id="rId82"/>
    <p:sldId id="498" r:id="rId83"/>
    <p:sldId id="542" r:id="rId84"/>
    <p:sldId id="499" r:id="rId85"/>
    <p:sldId id="541" r:id="rId86"/>
    <p:sldId id="544" r:id="rId87"/>
    <p:sldId id="545" r:id="rId88"/>
    <p:sldId id="546" r:id="rId89"/>
    <p:sldId id="543" r:id="rId90"/>
    <p:sldId id="582" r:id="rId91"/>
    <p:sldId id="503" r:id="rId92"/>
    <p:sldId id="548" r:id="rId93"/>
    <p:sldId id="549" r:id="rId94"/>
    <p:sldId id="504" r:id="rId95"/>
    <p:sldId id="500" r:id="rId96"/>
    <p:sldId id="505" r:id="rId97"/>
    <p:sldId id="550" r:id="rId98"/>
    <p:sldId id="551" r:id="rId99"/>
    <p:sldId id="502" r:id="rId100"/>
    <p:sldId id="506" r:id="rId101"/>
    <p:sldId id="552" r:id="rId102"/>
    <p:sldId id="507" r:id="rId103"/>
    <p:sldId id="512" r:id="rId104"/>
    <p:sldId id="508" r:id="rId105"/>
    <p:sldId id="509" r:id="rId106"/>
    <p:sldId id="511" r:id="rId107"/>
    <p:sldId id="409" r:id="rId108"/>
    <p:sldId id="430" r:id="rId109"/>
    <p:sldId id="431" r:id="rId110"/>
    <p:sldId id="466" r:id="rId111"/>
    <p:sldId id="412" r:id="rId112"/>
    <p:sldId id="514" r:id="rId113"/>
    <p:sldId id="513" r:id="rId114"/>
    <p:sldId id="413" r:id="rId115"/>
    <p:sldId id="414" r:id="rId116"/>
    <p:sldId id="515" r:id="rId117"/>
    <p:sldId id="516" r:id="rId118"/>
    <p:sldId id="517" r:id="rId119"/>
    <p:sldId id="518" r:id="rId120"/>
    <p:sldId id="519" r:id="rId121"/>
    <p:sldId id="520" r:id="rId122"/>
    <p:sldId id="521" r:id="rId123"/>
    <p:sldId id="522" r:id="rId124"/>
    <p:sldId id="523" r:id="rId125"/>
    <p:sldId id="525" r:id="rId126"/>
    <p:sldId id="526" r:id="rId127"/>
    <p:sldId id="527" r:id="rId128"/>
    <p:sldId id="528" r:id="rId129"/>
    <p:sldId id="530" r:id="rId130"/>
    <p:sldId id="423" r:id="rId131"/>
    <p:sldId id="428" r:id="rId132"/>
    <p:sldId id="401" r:id="rId133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黑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CCECFF"/>
    <a:srgbClr val="CCFFFF"/>
    <a:srgbClr val="CCFFCC"/>
    <a:srgbClr val="F8E6D8"/>
    <a:srgbClr val="FF0000"/>
    <a:srgbClr val="CC00CC"/>
    <a:srgbClr val="3333CC"/>
    <a:srgbClr val="0000FF"/>
    <a:srgbClr val="CC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1" autoAdjust="0"/>
    <p:restoredTop sz="94634" autoAdjust="0"/>
  </p:normalViewPr>
  <p:slideViewPr>
    <p:cSldViewPr>
      <p:cViewPr varScale="1">
        <p:scale>
          <a:sx n="79" d="100"/>
          <a:sy n="79" d="100"/>
        </p:scale>
        <p:origin x="-1416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13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3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宋体" pitchFamily="2" charset="-122"/>
              </a:defRPr>
            </a:lvl1pPr>
          </a:lstStyle>
          <a:p>
            <a:fld id="{DA7A3338-5C2C-41B9-BBE3-B98464EE5DB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05059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宋体" pitchFamily="2" charset="-122"/>
              </a:defRPr>
            </a:lvl1pPr>
          </a:lstStyle>
          <a:p>
            <a:fld id="{2A9427B0-5B6C-467F-AC89-CF61570E57F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357015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09A82C-A837-4EB3-BCA2-CE44B00BD506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33987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3043C5D-E985-4B8C-9E20-5E309DE88973}" type="slidenum">
              <a:rPr lang="en-US" altLang="zh-CN"/>
              <a:pPr/>
              <a:t>13</a:t>
            </a:fld>
            <a:endParaRPr lang="en-US" altLang="zh-CN"/>
          </a:p>
        </p:txBody>
      </p:sp>
      <p:sp>
        <p:nvSpPr>
          <p:cNvPr id="42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97797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9E54611-664D-450E-B9A9-C8A32712FBC1}" type="slidenum">
              <a:rPr lang="en-US" altLang="zh-CN"/>
              <a:pPr/>
              <a:t>14</a:t>
            </a:fld>
            <a:endParaRPr lang="en-US" altLang="zh-CN"/>
          </a:p>
        </p:txBody>
      </p:sp>
      <p:sp>
        <p:nvSpPr>
          <p:cNvPr id="425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5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700959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AFBB63-2888-4470-B0E7-A7B1F521C014}" type="slidenum">
              <a:rPr lang="en-US" altLang="zh-CN"/>
              <a:pPr/>
              <a:t>15</a:t>
            </a:fld>
            <a:endParaRPr lang="en-US" altLang="zh-CN"/>
          </a:p>
        </p:txBody>
      </p:sp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92198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BABA87F-9B92-4403-9AED-5AE50CF7FEB4}" type="slidenum">
              <a:rPr lang="en-US" altLang="zh-CN"/>
              <a:pPr/>
              <a:t>16</a:t>
            </a:fld>
            <a:endParaRPr lang="en-US" altLang="zh-CN"/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80371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EB3DC4-C4EF-4885-B5E0-ECEA7158AD15}" type="slidenum">
              <a:rPr lang="en-US" altLang="zh-CN"/>
              <a:pPr/>
              <a:t>21</a:t>
            </a:fld>
            <a:endParaRPr lang="en-US" altLang="zh-CN"/>
          </a:p>
        </p:txBody>
      </p:sp>
      <p:sp>
        <p:nvSpPr>
          <p:cNvPr id="442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2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30465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802F0A-8F85-4320-BC25-3CAE8A3E518D}" type="slidenum">
              <a:rPr lang="en-US" altLang="zh-CN"/>
              <a:pPr/>
              <a:t>22</a:t>
            </a:fld>
            <a:endParaRPr lang="en-US" altLang="zh-CN"/>
          </a:p>
        </p:txBody>
      </p:sp>
      <p:sp>
        <p:nvSpPr>
          <p:cNvPr id="446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6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58790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0368AE-6ED6-43BA-A15B-0045432B5335}" type="slidenum">
              <a:rPr lang="en-US" altLang="zh-CN"/>
              <a:pPr/>
              <a:t>23</a:t>
            </a:fld>
            <a:endParaRPr lang="en-US" altLang="zh-CN"/>
          </a:p>
        </p:txBody>
      </p:sp>
      <p:sp>
        <p:nvSpPr>
          <p:cNvPr id="444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4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38606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C319BD0-B56C-459A-B846-39386A8BBBA6}" type="slidenum">
              <a:rPr lang="en-US" altLang="zh-CN"/>
              <a:pPr/>
              <a:t>24</a:t>
            </a:fld>
            <a:endParaRPr lang="en-US" altLang="zh-CN"/>
          </a:p>
        </p:txBody>
      </p:sp>
      <p:sp>
        <p:nvSpPr>
          <p:cNvPr id="129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04244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5D2290-4957-458A-81BE-EB0DD695F420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450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35734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6C1168-588F-426B-82B4-B196FE6E2D2B}" type="slidenum">
              <a:rPr lang="en-US" altLang="zh-CN"/>
              <a:pPr/>
              <a:t>26</a:t>
            </a:fld>
            <a:endParaRPr lang="en-US" altLang="zh-CN"/>
          </a:p>
        </p:txBody>
      </p:sp>
      <p:sp>
        <p:nvSpPr>
          <p:cNvPr id="131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77943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1C0D47-66A2-41E0-BAC7-382FC14E4C94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109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065493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D0B97DA-C6F3-4215-B99D-E6D07F781563}" type="slidenum">
              <a:rPr lang="en-US" altLang="zh-CN"/>
              <a:pPr/>
              <a:t>27</a:t>
            </a:fld>
            <a:endParaRPr lang="en-US" altLang="zh-CN"/>
          </a:p>
        </p:txBody>
      </p:sp>
      <p:sp>
        <p:nvSpPr>
          <p:cNvPr id="133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889865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EB94834-1916-4422-9785-00E38F63EBDB}" type="slidenum">
              <a:rPr lang="en-US" altLang="zh-CN"/>
              <a:pPr/>
              <a:t>28</a:t>
            </a:fld>
            <a:endParaRPr lang="en-US" altLang="zh-CN"/>
          </a:p>
        </p:txBody>
      </p:sp>
      <p:sp>
        <p:nvSpPr>
          <p:cNvPr id="454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4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26544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D4A0097-7392-4DA7-9AB9-47BC32B89782}" type="slidenum">
              <a:rPr lang="en-US" altLang="zh-CN"/>
              <a:pPr/>
              <a:t>30</a:t>
            </a:fld>
            <a:endParaRPr lang="en-US" altLang="zh-CN"/>
          </a:p>
        </p:txBody>
      </p:sp>
      <p:sp>
        <p:nvSpPr>
          <p:cNvPr id="452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096593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57EA19A-629D-4916-88DD-59493F3FB99C}" type="slidenum">
              <a:rPr lang="en-US" altLang="zh-CN"/>
              <a:pPr/>
              <a:t>31</a:t>
            </a:fld>
            <a:endParaRPr lang="en-US" altLang="zh-CN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280588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F4E8A8-8B67-4FAB-B385-029FCB3C7B27}" type="slidenum">
              <a:rPr lang="en-US" altLang="zh-CN"/>
              <a:pPr/>
              <a:t>32</a:t>
            </a:fld>
            <a:endParaRPr lang="en-US" altLang="zh-CN"/>
          </a:p>
        </p:txBody>
      </p:sp>
      <p:sp>
        <p:nvSpPr>
          <p:cNvPr id="468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201125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B1AC810E-4C2C-4314-B267-1DA6DFA53B3F}" type="slidenum">
              <a:rPr lang="en-US" altLang="zh-CN" sz="1200">
                <a:ea typeface="宋体" panose="02010600030101010101" pitchFamily="2" charset="-122"/>
              </a:rPr>
              <a:pPr/>
              <a:t>35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42433771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8931855F-5F7F-4024-9639-22F9AF040A00}" type="slidenum">
              <a:rPr lang="en-US" altLang="zh-CN" sz="1200">
                <a:ea typeface="宋体" panose="02010600030101010101" pitchFamily="2" charset="-122"/>
              </a:rPr>
              <a:pPr/>
              <a:t>36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98086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EF3811BD-BC3C-4632-9FC9-61B54A1D7DD5}" type="slidenum">
              <a:rPr lang="en-US" altLang="zh-CN" sz="1200">
                <a:ea typeface="宋体" panose="02010600030101010101" pitchFamily="2" charset="-122"/>
              </a:rPr>
              <a:pPr/>
              <a:t>37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42027823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0BD2C24D-79CC-4DF6-BF5E-8DD97264605C}" type="slidenum">
              <a:rPr lang="en-US" altLang="zh-CN" sz="1200">
                <a:ea typeface="宋体" panose="02010600030101010101" pitchFamily="2" charset="-122"/>
              </a:rPr>
              <a:pPr/>
              <a:t>38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5429834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966E2DCB-9444-4548-B05E-CE629DAA4AE7}" type="slidenum">
              <a:rPr lang="en-US" altLang="zh-CN" sz="1200">
                <a:ea typeface="宋体" panose="02010600030101010101" pitchFamily="2" charset="-122"/>
              </a:rPr>
              <a:pPr/>
              <a:t>39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161212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3BF470-C3F5-4D80-864C-A00068BC5C89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687818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2D6F6E19-5344-44B0-B05D-8ED13D226A1B}" type="slidenum">
              <a:rPr lang="en-US" altLang="zh-CN" sz="1200">
                <a:ea typeface="宋体" panose="02010600030101010101" pitchFamily="2" charset="-122"/>
              </a:rPr>
              <a:pPr/>
              <a:t>40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3990916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D7AF474E-3E23-453D-ABE6-51DC1D6A2A76}" type="slidenum">
              <a:rPr lang="en-US" altLang="zh-CN" sz="1200">
                <a:ea typeface="宋体" panose="02010600030101010101" pitchFamily="2" charset="-122"/>
              </a:rPr>
              <a:pPr/>
              <a:t>41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2301451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4588239D-4187-454D-AE31-7E5C262955F3}" type="slidenum">
              <a:rPr lang="en-US" altLang="zh-CN" sz="1200">
                <a:ea typeface="宋体" panose="02010600030101010101" pitchFamily="2" charset="-122"/>
              </a:rPr>
              <a:pPr/>
              <a:t>42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280529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F4E8A8-8B67-4FAB-B385-029FCB3C7B27}" type="slidenum">
              <a:rPr lang="en-US" altLang="zh-CN"/>
              <a:pPr/>
              <a:t>62</a:t>
            </a:fld>
            <a:endParaRPr lang="en-US" altLang="zh-CN"/>
          </a:p>
        </p:txBody>
      </p:sp>
      <p:sp>
        <p:nvSpPr>
          <p:cNvPr id="468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15620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F4E8A8-8B67-4FAB-B385-029FCB3C7B27}" type="slidenum">
              <a:rPr lang="en-US" altLang="zh-CN"/>
              <a:pPr/>
              <a:t>63</a:t>
            </a:fld>
            <a:endParaRPr lang="en-US" altLang="zh-CN"/>
          </a:p>
        </p:txBody>
      </p:sp>
      <p:sp>
        <p:nvSpPr>
          <p:cNvPr id="468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5054741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F4EFCF-14A0-4B16-8BC3-598839B56F45}" type="slidenum">
              <a:rPr lang="en-US" altLang="zh-CN"/>
              <a:pPr/>
              <a:t>64</a:t>
            </a:fld>
            <a:endParaRPr lang="en-US" altLang="zh-CN"/>
          </a:p>
        </p:txBody>
      </p:sp>
      <p:sp>
        <p:nvSpPr>
          <p:cNvPr id="475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706456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419360-ADAD-4707-A562-CA73F135B5E2}" type="slidenum">
              <a:rPr lang="en-US" altLang="zh-CN"/>
              <a:pPr/>
              <a:t>65</a:t>
            </a:fld>
            <a:endParaRPr lang="en-US" altLang="zh-CN"/>
          </a:p>
        </p:txBody>
      </p:sp>
      <p:sp>
        <p:nvSpPr>
          <p:cNvPr id="471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835040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1E03EA9-7F25-448F-AA76-FF712A3EE1CF}" type="slidenum">
              <a:rPr lang="en-US" altLang="zh-CN"/>
              <a:pPr/>
              <a:t>66</a:t>
            </a:fld>
            <a:endParaRPr lang="en-US" altLang="zh-CN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617015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8E85AA-6327-4DA7-BD1A-AA0B27EE4A5A}" type="slidenum">
              <a:rPr lang="en-US" altLang="zh-CN"/>
              <a:pPr/>
              <a:t>78</a:t>
            </a:fld>
            <a:endParaRPr lang="en-US" altLang="zh-CN"/>
          </a:p>
        </p:txBody>
      </p:sp>
      <p:sp>
        <p:nvSpPr>
          <p:cNvPr id="477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7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5081116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8E85AA-6327-4DA7-BD1A-AA0B27EE4A5A}" type="slidenum">
              <a:rPr lang="en-US" altLang="zh-CN"/>
              <a:pPr/>
              <a:t>79</a:t>
            </a:fld>
            <a:endParaRPr lang="en-US" altLang="zh-CN"/>
          </a:p>
        </p:txBody>
      </p:sp>
      <p:sp>
        <p:nvSpPr>
          <p:cNvPr id="477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7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89855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1B8EE2-B16F-4BBE-AA86-2C749587D40E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421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1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898880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E65FCC-9C64-43DD-805E-10FACAFB23D1}" type="slidenum">
              <a:rPr lang="en-US" altLang="zh-CN"/>
              <a:pPr/>
              <a:t>80</a:t>
            </a:fld>
            <a:endParaRPr lang="en-US" altLang="zh-CN"/>
          </a:p>
        </p:txBody>
      </p:sp>
      <p:sp>
        <p:nvSpPr>
          <p:cNvPr id="483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3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313861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2EB650-5204-44BE-8FD8-2E18B6BB0A1F}" type="slidenum">
              <a:rPr lang="en-US" altLang="zh-CN"/>
              <a:pPr/>
              <a:t>81</a:t>
            </a:fld>
            <a:endParaRPr lang="en-US" altLang="zh-CN"/>
          </a:p>
        </p:txBody>
      </p:sp>
      <p:sp>
        <p:nvSpPr>
          <p:cNvPr id="485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5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37938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ACF12E-9D1A-4601-9A73-B334D96DCBD7}" type="slidenum">
              <a:rPr lang="en-US" altLang="zh-CN"/>
              <a:pPr/>
              <a:t>82</a:t>
            </a:fld>
            <a:endParaRPr lang="en-US" altLang="zh-CN"/>
          </a:p>
        </p:txBody>
      </p:sp>
      <p:sp>
        <p:nvSpPr>
          <p:cNvPr id="487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7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37526966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ACF12E-9D1A-4601-9A73-B334D96DCBD7}" type="slidenum">
              <a:rPr lang="en-US" altLang="zh-CN"/>
              <a:pPr/>
              <a:t>83</a:t>
            </a:fld>
            <a:endParaRPr lang="en-US" altLang="zh-CN"/>
          </a:p>
        </p:txBody>
      </p:sp>
      <p:sp>
        <p:nvSpPr>
          <p:cNvPr id="487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7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561298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7F833D-C923-40C6-8142-1EF252948E52}" type="slidenum">
              <a:rPr lang="en-US" altLang="zh-CN"/>
              <a:pPr/>
              <a:t>84</a:t>
            </a:fld>
            <a:endParaRPr lang="en-US" altLang="zh-CN"/>
          </a:p>
        </p:txBody>
      </p:sp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46878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7F833D-C923-40C6-8142-1EF252948E52}" type="slidenum">
              <a:rPr lang="en-US" altLang="zh-CN"/>
              <a:pPr/>
              <a:t>85</a:t>
            </a:fld>
            <a:endParaRPr lang="en-US" altLang="zh-CN"/>
          </a:p>
        </p:txBody>
      </p:sp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259839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4A13332-F239-4BC3-AC3F-5F8EDB7D730E}" type="slidenum">
              <a:rPr lang="en-US" altLang="zh-CN"/>
              <a:pPr/>
              <a:t>95</a:t>
            </a:fld>
            <a:endParaRPr lang="en-US" altLang="zh-CN"/>
          </a:p>
        </p:txBody>
      </p:sp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57002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FE858C-BD49-4F34-A383-934FAA6D6F0F}" type="slidenum">
              <a:rPr lang="en-US" altLang="zh-CN"/>
              <a:pPr/>
              <a:t>96</a:t>
            </a:fld>
            <a:endParaRPr lang="en-US" altLang="zh-CN"/>
          </a:p>
        </p:txBody>
      </p:sp>
      <p:sp>
        <p:nvSpPr>
          <p:cNvPr id="499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199481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FE858C-BD49-4F34-A383-934FAA6D6F0F}" type="slidenum">
              <a:rPr lang="en-US" altLang="zh-CN"/>
              <a:pPr/>
              <a:t>97</a:t>
            </a:fld>
            <a:endParaRPr lang="en-US" altLang="zh-CN"/>
          </a:p>
        </p:txBody>
      </p:sp>
      <p:sp>
        <p:nvSpPr>
          <p:cNvPr id="499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7025084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FE858C-BD49-4F34-A383-934FAA6D6F0F}" type="slidenum">
              <a:rPr lang="en-US" altLang="zh-CN"/>
              <a:pPr/>
              <a:t>98</a:t>
            </a:fld>
            <a:endParaRPr lang="en-US" altLang="zh-CN"/>
          </a:p>
        </p:txBody>
      </p:sp>
      <p:sp>
        <p:nvSpPr>
          <p:cNvPr id="499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30582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BBFB74-3194-45CA-A131-BE91BED35C0B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423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3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PIC16</a:t>
            </a:r>
            <a:r>
              <a:rPr lang="zh-CN" altLang="en-US"/>
              <a:t>芯片的程序指令是</a:t>
            </a:r>
            <a:r>
              <a:rPr lang="en-US" altLang="zh-CN"/>
              <a:t>14</a:t>
            </a:r>
            <a:r>
              <a:rPr lang="zh-CN" altLang="en-US"/>
              <a:t>位宽度，而数据是</a:t>
            </a:r>
            <a:r>
              <a:rPr lang="en-US" altLang="zh-CN"/>
              <a:t>8</a:t>
            </a:r>
            <a:r>
              <a:rPr lang="zh-CN" altLang="en-US"/>
              <a:t>位宽度</a:t>
            </a:r>
          </a:p>
          <a:p>
            <a:r>
              <a:rPr lang="zh-CN" altLang="en-US"/>
              <a:t> </a:t>
            </a:r>
            <a:r>
              <a:rPr lang="en-US" altLang="zh-CN"/>
              <a:t>Microchip</a:t>
            </a:r>
            <a:r>
              <a:rPr lang="zh-CN" altLang="en-US"/>
              <a:t>公司的</a:t>
            </a:r>
            <a:r>
              <a:rPr lang="en-US" altLang="zh-CN"/>
              <a:t>PIC</a:t>
            </a:r>
            <a:r>
              <a:rPr lang="zh-CN" altLang="en-US"/>
              <a:t>系列芯片，还有摩托罗拉公司的</a:t>
            </a:r>
            <a:r>
              <a:rPr lang="en-US" altLang="zh-CN"/>
              <a:t>MC68</a:t>
            </a:r>
            <a:r>
              <a:rPr lang="zh-CN" altLang="en-US"/>
              <a:t>系列、</a:t>
            </a:r>
            <a:r>
              <a:rPr lang="en-US" altLang="zh-CN"/>
              <a:t>Zilog</a:t>
            </a:r>
            <a:r>
              <a:rPr lang="zh-CN" altLang="en-US"/>
              <a:t>公司的</a:t>
            </a:r>
            <a:r>
              <a:rPr lang="en-US" altLang="zh-CN"/>
              <a:t>Z8</a:t>
            </a:r>
            <a:r>
              <a:rPr lang="zh-CN" altLang="en-US"/>
              <a:t>系列、</a:t>
            </a:r>
            <a:r>
              <a:rPr lang="en-US" altLang="zh-CN"/>
              <a:t>ATMEL</a:t>
            </a:r>
            <a:r>
              <a:rPr lang="zh-CN" altLang="en-US"/>
              <a:t>公司的</a:t>
            </a:r>
            <a:r>
              <a:rPr lang="en-US" altLang="zh-CN"/>
              <a:t>AVR</a:t>
            </a:r>
            <a:r>
              <a:rPr lang="zh-CN" altLang="en-US"/>
              <a:t>系列和安谋公司的</a:t>
            </a:r>
            <a:r>
              <a:rPr lang="en-US" altLang="zh-CN"/>
              <a:t>ARM9</a:t>
            </a:r>
            <a:r>
              <a:rPr lang="zh-CN" altLang="en-US"/>
              <a:t>、</a:t>
            </a:r>
            <a:r>
              <a:rPr lang="en-US" altLang="zh-CN"/>
              <a:t>ARM10</a:t>
            </a:r>
            <a:r>
              <a:rPr lang="zh-CN" altLang="en-US"/>
              <a:t>和</a:t>
            </a:r>
            <a:r>
              <a:rPr lang="en-US" altLang="zh-CN"/>
              <a:t>ARM11</a:t>
            </a:r>
            <a:r>
              <a:rPr lang="zh-CN" altLang="en-US"/>
              <a:t>，</a:t>
            </a:r>
            <a:r>
              <a:rPr lang="en-US" altLang="zh-CN"/>
              <a:t>51</a:t>
            </a:r>
            <a:r>
              <a:rPr lang="zh-CN" altLang="en-US"/>
              <a:t>单片机也属于哈佛结构 </a:t>
            </a:r>
          </a:p>
        </p:txBody>
      </p:sp>
    </p:spTree>
    <p:extLst>
      <p:ext uri="{BB962C8B-B14F-4D97-AF65-F5344CB8AC3E}">
        <p14:creationId xmlns:p14="http://schemas.microsoft.com/office/powerpoint/2010/main" val="421123080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455E2F-5918-4979-9257-4CE41F460B5B}" type="slidenum">
              <a:rPr lang="en-US" altLang="zh-CN"/>
              <a:pPr/>
              <a:t>99</a:t>
            </a:fld>
            <a:endParaRPr lang="en-US" altLang="zh-CN"/>
          </a:p>
        </p:txBody>
      </p:sp>
      <p:sp>
        <p:nvSpPr>
          <p:cNvPr id="495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5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9616290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3EFDB-F319-48F1-9260-DAC9B30555AB}" type="slidenum">
              <a:rPr lang="en-US" altLang="zh-CN"/>
              <a:pPr/>
              <a:t>100</a:t>
            </a:fld>
            <a:endParaRPr lang="en-US" altLang="zh-CN"/>
          </a:p>
        </p:txBody>
      </p:sp>
      <p:sp>
        <p:nvSpPr>
          <p:cNvPr id="501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8216345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3EFDB-F319-48F1-9260-DAC9B30555AB}" type="slidenum">
              <a:rPr lang="en-US" altLang="zh-CN"/>
              <a:pPr/>
              <a:t>101</a:t>
            </a:fld>
            <a:endParaRPr lang="en-US" altLang="zh-CN"/>
          </a:p>
        </p:txBody>
      </p:sp>
      <p:sp>
        <p:nvSpPr>
          <p:cNvPr id="501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459238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DC5637-EADD-47C7-85A8-B6ACBBF11709}" type="slidenum">
              <a:rPr lang="en-US" altLang="zh-CN"/>
              <a:pPr/>
              <a:t>103</a:t>
            </a:fld>
            <a:endParaRPr lang="en-US" altLang="zh-CN"/>
          </a:p>
        </p:txBody>
      </p:sp>
      <p:sp>
        <p:nvSpPr>
          <p:cNvPr id="512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3265799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F5B1F38-83EC-46F2-82EF-82533EC4E265}" type="slidenum">
              <a:rPr lang="en-US" altLang="zh-CN"/>
              <a:pPr/>
              <a:t>105</a:t>
            </a:fld>
            <a:endParaRPr lang="en-US" altLang="zh-CN"/>
          </a:p>
        </p:txBody>
      </p:sp>
      <p:sp>
        <p:nvSpPr>
          <p:cNvPr id="505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58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7819447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EA457F-4A45-466E-BACE-1DE48A723538}" type="slidenum">
              <a:rPr lang="en-US" altLang="zh-CN"/>
              <a:pPr/>
              <a:t>106</a:t>
            </a:fld>
            <a:endParaRPr lang="en-US" altLang="zh-CN"/>
          </a:p>
        </p:txBody>
      </p:sp>
      <p:sp>
        <p:nvSpPr>
          <p:cNvPr id="509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9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29266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192274-141F-4EE7-A4AF-CAA4C28484A2}" type="slidenum">
              <a:rPr lang="en-US" altLang="zh-CN"/>
              <a:pPr/>
              <a:t>8</a:t>
            </a:fld>
            <a:endParaRPr lang="en-US" altLang="zh-CN"/>
          </a:p>
        </p:txBody>
      </p:sp>
      <p:sp>
        <p:nvSpPr>
          <p:cNvPr id="466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6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PIC16</a:t>
            </a:r>
            <a:r>
              <a:rPr lang="zh-CN" altLang="en-US"/>
              <a:t>芯片的程序指令是</a:t>
            </a:r>
            <a:r>
              <a:rPr lang="en-US" altLang="zh-CN"/>
              <a:t>14</a:t>
            </a:r>
            <a:r>
              <a:rPr lang="zh-CN" altLang="en-US"/>
              <a:t>位宽度，而数据是</a:t>
            </a:r>
            <a:r>
              <a:rPr lang="en-US" altLang="zh-CN"/>
              <a:t>8</a:t>
            </a:r>
            <a:r>
              <a:rPr lang="zh-CN" altLang="en-US"/>
              <a:t>位宽度</a:t>
            </a:r>
          </a:p>
          <a:p>
            <a:r>
              <a:rPr lang="zh-CN" altLang="en-US"/>
              <a:t> </a:t>
            </a:r>
            <a:r>
              <a:rPr lang="en-US" altLang="zh-CN"/>
              <a:t>Microchip</a:t>
            </a:r>
            <a:r>
              <a:rPr lang="zh-CN" altLang="en-US"/>
              <a:t>公司的</a:t>
            </a:r>
            <a:r>
              <a:rPr lang="en-US" altLang="zh-CN"/>
              <a:t>PIC</a:t>
            </a:r>
            <a:r>
              <a:rPr lang="zh-CN" altLang="en-US"/>
              <a:t>系列芯片，还有摩托罗拉公司的</a:t>
            </a:r>
            <a:r>
              <a:rPr lang="en-US" altLang="zh-CN"/>
              <a:t>MC68</a:t>
            </a:r>
            <a:r>
              <a:rPr lang="zh-CN" altLang="en-US"/>
              <a:t>系列、</a:t>
            </a:r>
            <a:r>
              <a:rPr lang="en-US" altLang="zh-CN"/>
              <a:t>Zilog</a:t>
            </a:r>
            <a:r>
              <a:rPr lang="zh-CN" altLang="en-US"/>
              <a:t>公司的</a:t>
            </a:r>
            <a:r>
              <a:rPr lang="en-US" altLang="zh-CN"/>
              <a:t>Z8</a:t>
            </a:r>
            <a:r>
              <a:rPr lang="zh-CN" altLang="en-US"/>
              <a:t>系列、</a:t>
            </a:r>
            <a:r>
              <a:rPr lang="en-US" altLang="zh-CN"/>
              <a:t>ATMEL</a:t>
            </a:r>
            <a:r>
              <a:rPr lang="zh-CN" altLang="en-US"/>
              <a:t>公司的</a:t>
            </a:r>
            <a:r>
              <a:rPr lang="en-US" altLang="zh-CN"/>
              <a:t>AVR</a:t>
            </a:r>
            <a:r>
              <a:rPr lang="zh-CN" altLang="en-US"/>
              <a:t>系列和安谋公司的</a:t>
            </a:r>
            <a:r>
              <a:rPr lang="en-US" altLang="zh-CN"/>
              <a:t>ARM9</a:t>
            </a:r>
            <a:r>
              <a:rPr lang="zh-CN" altLang="en-US"/>
              <a:t>、</a:t>
            </a:r>
            <a:r>
              <a:rPr lang="en-US" altLang="zh-CN"/>
              <a:t>ARM10</a:t>
            </a:r>
            <a:r>
              <a:rPr lang="zh-CN" altLang="en-US"/>
              <a:t>和</a:t>
            </a:r>
            <a:r>
              <a:rPr lang="en-US" altLang="zh-CN"/>
              <a:t>ARM11</a:t>
            </a:r>
            <a:r>
              <a:rPr lang="zh-CN" altLang="en-US"/>
              <a:t>，</a:t>
            </a:r>
            <a:r>
              <a:rPr lang="en-US" altLang="zh-CN"/>
              <a:t>51</a:t>
            </a:r>
            <a:r>
              <a:rPr lang="zh-CN" altLang="en-US"/>
              <a:t>单片机也属于哈佛结构 </a:t>
            </a:r>
          </a:p>
        </p:txBody>
      </p:sp>
    </p:spTree>
    <p:extLst>
      <p:ext uri="{BB962C8B-B14F-4D97-AF65-F5344CB8AC3E}">
        <p14:creationId xmlns:p14="http://schemas.microsoft.com/office/powerpoint/2010/main" val="2757379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48DB68-8CD4-42F7-9EBF-4A11C36D8128}" type="slidenum">
              <a:rPr lang="en-US" altLang="zh-CN"/>
              <a:pPr/>
              <a:t>10</a:t>
            </a:fld>
            <a:endParaRPr lang="en-US" altLang="zh-CN"/>
          </a:p>
        </p:txBody>
      </p:sp>
      <p:sp>
        <p:nvSpPr>
          <p:cNvPr id="345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5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37442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5EBAF7-9A00-4205-8FAF-CFDD0400109E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349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48245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E9CA1F7-1501-4ADB-9AFC-FCA105F7A70A}" type="slidenum">
              <a:rPr lang="en-US" altLang="zh-CN"/>
              <a:pPr/>
              <a:t>12</a:t>
            </a:fld>
            <a:endParaRPr lang="en-US" altLang="zh-CN"/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02384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image" Target="../media/image4.jpeg"/><Relationship Id="rId7" Type="http://schemas.openxmlformats.org/officeDocument/2006/relationships/image" Target="../media/image1.png"/><Relationship Id="rId12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oleObject" Target="../embeddings/oleObject3.bin"/><Relationship Id="rId5" Type="http://schemas.openxmlformats.org/officeDocument/2006/relationships/image" Target="../media/image6.jpeg"/><Relationship Id="rId10" Type="http://schemas.openxmlformats.org/officeDocument/2006/relationships/image" Target="../media/image7.jpeg"/><Relationship Id="rId4" Type="http://schemas.openxmlformats.org/officeDocument/2006/relationships/image" Target="../media/image5.jpeg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ChangeArrowheads="1"/>
          </p:cNvSpPr>
          <p:nvPr/>
        </p:nvSpPr>
        <p:spPr bwMode="gray">
          <a:xfrm>
            <a:off x="8004175" y="0"/>
            <a:ext cx="1139825" cy="6858000"/>
          </a:xfrm>
          <a:prstGeom prst="rect">
            <a:avLst/>
          </a:prstGeom>
          <a:solidFill>
            <a:schemeClr val="bg2">
              <a:alpha val="39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white">
          <a:xfrm>
            <a:off x="0" y="4638675"/>
            <a:ext cx="9144000" cy="2219325"/>
          </a:xfrm>
          <a:prstGeom prst="rect">
            <a:avLst/>
          </a:prstGeom>
          <a:solidFill>
            <a:schemeClr val="folHlink">
              <a:alpha val="31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gray">
          <a:xfrm>
            <a:off x="0" y="2149475"/>
            <a:ext cx="9144000" cy="2498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261" name="Freeform 5"/>
          <p:cNvSpPr>
            <a:spLocks/>
          </p:cNvSpPr>
          <p:nvPr/>
        </p:nvSpPr>
        <p:spPr bwMode="gray">
          <a:xfrm>
            <a:off x="-9525" y="2138363"/>
            <a:ext cx="8015288" cy="2271712"/>
          </a:xfrm>
          <a:custGeom>
            <a:avLst/>
            <a:gdLst>
              <a:gd name="T0" fmla="*/ 0 w 5049"/>
              <a:gd name="T1" fmla="*/ 0 h 1471"/>
              <a:gd name="T2" fmla="*/ 5049 w 5049"/>
              <a:gd name="T3" fmla="*/ 2 h 1471"/>
              <a:gd name="T4" fmla="*/ 5048 w 5049"/>
              <a:gd name="T5" fmla="*/ 1458 h 1471"/>
              <a:gd name="T6" fmla="*/ 0 w 5049"/>
              <a:gd name="T7" fmla="*/ 1471 h 1471"/>
              <a:gd name="T8" fmla="*/ 0 w 5049"/>
              <a:gd name="T9" fmla="*/ 0 h 1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folHlink">
              <a:alpha val="73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6262" name="AutoShape 6"/>
          <p:cNvSpPr>
            <a:spLocks noChangeArrowheads="1"/>
          </p:cNvSpPr>
          <p:nvPr/>
        </p:nvSpPr>
        <p:spPr bwMode="gray">
          <a:xfrm>
            <a:off x="7696200" y="5943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263" name="AutoShape 7"/>
          <p:cNvSpPr>
            <a:spLocks noChangeArrowheads="1"/>
          </p:cNvSpPr>
          <p:nvPr/>
        </p:nvSpPr>
        <p:spPr bwMode="gray">
          <a:xfrm>
            <a:off x="8229600" y="56388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264" name="AutoShape 8"/>
          <p:cNvSpPr>
            <a:spLocks noChangeArrowheads="1"/>
          </p:cNvSpPr>
          <p:nvPr/>
        </p:nvSpPr>
        <p:spPr bwMode="gray">
          <a:xfrm>
            <a:off x="8220075" y="62293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96271" name="Group 15"/>
          <p:cNvGrpSpPr>
            <a:grpSpLocks/>
          </p:cNvGrpSpPr>
          <p:nvPr/>
        </p:nvGrpSpPr>
        <p:grpSpPr bwMode="auto">
          <a:xfrm>
            <a:off x="190500" y="2324100"/>
            <a:ext cx="3276600" cy="3314700"/>
            <a:chOff x="120" y="1464"/>
            <a:chExt cx="2064" cy="2088"/>
          </a:xfrm>
        </p:grpSpPr>
        <p:sp>
          <p:nvSpPr>
            <p:cNvPr id="96272" name="AutoShape 16" descr="gdd01"/>
            <p:cNvSpPr>
              <a:spLocks noChangeArrowheads="1"/>
            </p:cNvSpPr>
            <p:nvPr userDrawn="1"/>
          </p:nvSpPr>
          <p:spPr bwMode="gray">
            <a:xfrm>
              <a:off x="120" y="1992"/>
              <a:ext cx="1104" cy="1008"/>
            </a:xfrm>
            <a:prstGeom prst="hexagon">
              <a:avLst>
                <a:gd name="adj" fmla="val 27381"/>
                <a:gd name="vf" fmla="val 115470"/>
              </a:avLst>
            </a:prstGeom>
            <a:blipFill dpi="0" rotWithShape="1">
              <a:blip r:embed="rId3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ko-KR" altLang="en-US" sz="1800">
                <a:latin typeface="Times New Roman" pitchFamily="18" charset="0"/>
                <a:ea typeface="Gulim" pitchFamily="34" charset="-127"/>
              </a:endParaRPr>
            </a:p>
          </p:txBody>
        </p:sp>
        <p:sp>
          <p:nvSpPr>
            <p:cNvPr id="96273" name="AutoShape 17" descr="gdd04"/>
            <p:cNvSpPr>
              <a:spLocks noChangeArrowheads="1"/>
            </p:cNvSpPr>
            <p:nvPr userDrawn="1"/>
          </p:nvSpPr>
          <p:spPr bwMode="gray">
            <a:xfrm>
              <a:off x="1032" y="1464"/>
              <a:ext cx="1152" cy="1008"/>
            </a:xfrm>
            <a:prstGeom prst="hexagon">
              <a:avLst>
                <a:gd name="adj" fmla="val 28571"/>
                <a:gd name="vf" fmla="val 115470"/>
              </a:avLst>
            </a:prstGeom>
            <a:blipFill dpi="0" rotWithShape="1">
              <a:blip r:embed="rId4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ko-KR" altLang="en-US" sz="1800">
                <a:latin typeface="Times New Roman" pitchFamily="18" charset="0"/>
                <a:ea typeface="Gulim" pitchFamily="34" charset="-127"/>
              </a:endParaRPr>
            </a:p>
          </p:txBody>
        </p:sp>
        <p:sp>
          <p:nvSpPr>
            <p:cNvPr id="96274" name="AutoShape 18" descr="gdd03"/>
            <p:cNvSpPr>
              <a:spLocks noChangeArrowheads="1"/>
            </p:cNvSpPr>
            <p:nvPr userDrawn="1"/>
          </p:nvSpPr>
          <p:spPr bwMode="gray">
            <a:xfrm>
              <a:off x="1008" y="2544"/>
              <a:ext cx="1152" cy="1008"/>
            </a:xfrm>
            <a:prstGeom prst="hexagon">
              <a:avLst>
                <a:gd name="adj" fmla="val 28571"/>
                <a:gd name="vf" fmla="val 115470"/>
              </a:avLst>
            </a:prstGeom>
            <a:blipFill dpi="0" rotWithShape="1">
              <a:blip r:embed="rId5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ko-KR" altLang="en-US" sz="1800">
                <a:latin typeface="Times New Roman" pitchFamily="18" charset="0"/>
                <a:ea typeface="Gulim" pitchFamily="34" charset="-127"/>
              </a:endParaRPr>
            </a:p>
          </p:txBody>
        </p:sp>
      </p:grpSp>
      <p:graphicFrame>
        <p:nvGraphicFramePr>
          <p:cNvPr id="96275" name="Object 19"/>
          <p:cNvGraphicFramePr>
            <a:graphicFrameLocks noChangeAspect="1"/>
          </p:cNvGraphicFramePr>
          <p:nvPr userDrawn="1"/>
        </p:nvGraphicFramePr>
        <p:xfrm>
          <a:off x="3429000" y="3581400"/>
          <a:ext cx="4419600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75" name="Image" r:id="rId6" imgW="7720635" imgH="469841" progId="Photoshop.Image.7">
                  <p:embed/>
                </p:oleObj>
              </mc:Choice>
              <mc:Fallback>
                <p:oleObj name="Image" r:id="rId6" imgW="7720635" imgH="469841" progId="Photoshop.Image.7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clrChange>
                          <a:clrFrom>
                            <a:srgbClr val="8DA1B2"/>
                          </a:clrFrom>
                          <a:clrTo>
                            <a:srgbClr val="8DA1B2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3581400"/>
                        <a:ext cx="4419600" cy="269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276" name="Object 20"/>
          <p:cNvGraphicFramePr>
            <a:graphicFrameLocks noChangeAspect="1"/>
          </p:cNvGraphicFramePr>
          <p:nvPr userDrawn="1"/>
        </p:nvGraphicFramePr>
        <p:xfrm>
          <a:off x="1143000" y="1371600"/>
          <a:ext cx="676275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76" name="Image" r:id="rId8" imgW="11123810" imgH="1066291" progId="Photoshop.Image.7">
                  <p:embed/>
                </p:oleObj>
              </mc:Choice>
              <mc:Fallback>
                <p:oleObj name="Image" r:id="rId8" imgW="11123810" imgH="1066291" progId="Photoshop.Image.7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371600"/>
                        <a:ext cx="6762750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6277" name="Picture 21" descr="hdulogo"/>
          <p:cNvPicPr>
            <a:picLocks noChangeAspect="1" noChangeArrowheads="1"/>
          </p:cNvPicPr>
          <p:nvPr userDrawn="1"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3338"/>
            <a:ext cx="1905000" cy="47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6278" name="Object 22"/>
          <p:cNvGraphicFramePr>
            <a:graphicFrameLocks noChangeAspect="1"/>
          </p:cNvGraphicFramePr>
          <p:nvPr userDrawn="1"/>
        </p:nvGraphicFramePr>
        <p:xfrm>
          <a:off x="3779838" y="2649538"/>
          <a:ext cx="35433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77" name="Image" r:id="rId11" imgW="3542857" imgH="634697" progId="Photoshop.Image.7">
                  <p:embed/>
                </p:oleObj>
              </mc:Choice>
              <mc:Fallback>
                <p:oleObj name="Image" r:id="rId11" imgW="3542857" imgH="634697" progId="Photoshop.Image.7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clrChange>
                          <a:clrFrom>
                            <a:srgbClr val="7592AB"/>
                          </a:clrFrom>
                          <a:clrTo>
                            <a:srgbClr val="7592AB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9838" y="2649538"/>
                        <a:ext cx="3543300" cy="63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E0925AF-21E4-4613-ACF3-25973703C64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804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7D31CD-424A-4B98-B25E-373AF054030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8989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76325"/>
            <a:ext cx="4038600" cy="52482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76325"/>
            <a:ext cx="4038600" cy="52482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286750" y="6386513"/>
            <a:ext cx="457200" cy="228600"/>
          </a:xfrm>
        </p:spPr>
        <p:txBody>
          <a:bodyPr/>
          <a:lstStyle>
            <a:lvl1pPr>
              <a:defRPr/>
            </a:lvl1pPr>
          </a:lstStyle>
          <a:p>
            <a:fld id="{A0A63969-BA3A-454E-883C-85AC722958A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4227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76325"/>
            <a:ext cx="4038600" cy="52482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076325"/>
            <a:ext cx="4038600" cy="25479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776663"/>
            <a:ext cx="4038600" cy="25479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8286750" y="6386513"/>
            <a:ext cx="457200" cy="228600"/>
          </a:xfrm>
        </p:spPr>
        <p:txBody>
          <a:bodyPr/>
          <a:lstStyle>
            <a:lvl1pPr>
              <a:defRPr/>
            </a:lvl1pPr>
          </a:lstStyle>
          <a:p>
            <a:fld id="{09871997-3951-409B-8CF0-1846EF69573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19185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2BC03C3-CEF3-4695-922E-A5101BAD450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5086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AA9EA2E-7A88-488B-A357-C96DBCD63DF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93038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76325"/>
            <a:ext cx="4038600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76325"/>
            <a:ext cx="4038600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91B499F-7A7B-465C-910D-34672DBC69B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6962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06C1149-2CEF-44D6-9009-C90B51CF3B8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6621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954AF8-9A07-4C2D-9135-0D5FE4B833B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385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39F1D97-FE12-4001-9FFD-75F6752B7C2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6802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CE4C6EA-979C-4E51-AEEE-B0E047C5F96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936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C9A130-C9B5-462E-8424-2A00E6AE5B5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3120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Freeform 2"/>
          <p:cNvSpPr>
            <a:spLocks/>
          </p:cNvSpPr>
          <p:nvPr/>
        </p:nvSpPr>
        <p:spPr bwMode="gray">
          <a:xfrm>
            <a:off x="-9525" y="344488"/>
            <a:ext cx="8194675" cy="633412"/>
          </a:xfrm>
          <a:custGeom>
            <a:avLst/>
            <a:gdLst>
              <a:gd name="T0" fmla="*/ 0 w 5049"/>
              <a:gd name="T1" fmla="*/ 0 h 1471"/>
              <a:gd name="T2" fmla="*/ 5049 w 5049"/>
              <a:gd name="T3" fmla="*/ 2 h 1471"/>
              <a:gd name="T4" fmla="*/ 5048 w 5049"/>
              <a:gd name="T5" fmla="*/ 1458 h 1471"/>
              <a:gd name="T6" fmla="*/ 0 w 5049"/>
              <a:gd name="T7" fmla="*/ 1471 h 1471"/>
              <a:gd name="T8" fmla="*/ 0 w 5049"/>
              <a:gd name="T9" fmla="*/ 0 h 1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95235" name="Group 3"/>
          <p:cNvGrpSpPr>
            <a:grpSpLocks/>
          </p:cNvGrpSpPr>
          <p:nvPr/>
        </p:nvGrpSpPr>
        <p:grpSpPr bwMode="auto">
          <a:xfrm>
            <a:off x="8153400" y="0"/>
            <a:ext cx="990600" cy="6858000"/>
            <a:chOff x="5040" y="0"/>
            <a:chExt cx="720" cy="4320"/>
          </a:xfrm>
        </p:grpSpPr>
        <p:sp>
          <p:nvSpPr>
            <p:cNvPr id="95236" name="Rectangle 4"/>
            <p:cNvSpPr>
              <a:spLocks noChangeArrowheads="1"/>
            </p:cNvSpPr>
            <p:nvPr/>
          </p:nvSpPr>
          <p:spPr bwMode="gray">
            <a:xfrm>
              <a:off x="5042" y="0"/>
              <a:ext cx="718" cy="4320"/>
            </a:xfrm>
            <a:prstGeom prst="rect">
              <a:avLst/>
            </a:prstGeom>
            <a:solidFill>
              <a:schemeClr val="folHlink">
                <a:alpha val="3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5237" name="Rectangle 5"/>
            <p:cNvSpPr>
              <a:spLocks noChangeArrowheads="1"/>
            </p:cNvSpPr>
            <p:nvPr/>
          </p:nvSpPr>
          <p:spPr bwMode="gray">
            <a:xfrm>
              <a:off x="5040" y="219"/>
              <a:ext cx="720" cy="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95238" name="AutoShape 6"/>
          <p:cNvSpPr>
            <a:spLocks noChangeArrowheads="1"/>
          </p:cNvSpPr>
          <p:nvPr/>
        </p:nvSpPr>
        <p:spPr bwMode="gray">
          <a:xfrm>
            <a:off x="7696200" y="5943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5001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39" name="AutoShape 7"/>
          <p:cNvSpPr>
            <a:spLocks noChangeArrowheads="1"/>
          </p:cNvSpPr>
          <p:nvPr/>
        </p:nvSpPr>
        <p:spPr bwMode="gray">
          <a:xfrm>
            <a:off x="8229600" y="56388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5001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0" name="AutoShape 8"/>
          <p:cNvSpPr>
            <a:spLocks noChangeArrowheads="1"/>
          </p:cNvSpPr>
          <p:nvPr/>
        </p:nvSpPr>
        <p:spPr bwMode="gray">
          <a:xfrm>
            <a:off x="8220075" y="62293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5001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1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76325"/>
            <a:ext cx="8229600" cy="524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95244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86750" y="6386513"/>
            <a:ext cx="457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  <a:latin typeface="Verdana" pitchFamily="34" charset="0"/>
                <a:ea typeface="宋体" pitchFamily="2" charset="-122"/>
              </a:defRPr>
            </a:lvl1pPr>
          </a:lstStyle>
          <a:p>
            <a:fld id="{AA70CB6C-09A9-45A6-93EB-8E5A695C657B}" type="slidenum">
              <a:rPr lang="en-US" altLang="zh-CN"/>
              <a:pPr/>
              <a:t>‹#›</a:t>
            </a:fld>
            <a:endParaRPr lang="en-US" altLang="zh-CN"/>
          </a:p>
        </p:txBody>
      </p:sp>
      <p:grpSp>
        <p:nvGrpSpPr>
          <p:cNvPr id="95245" name="Group 13"/>
          <p:cNvGrpSpPr>
            <a:grpSpLocks/>
          </p:cNvGrpSpPr>
          <p:nvPr/>
        </p:nvGrpSpPr>
        <p:grpSpPr bwMode="auto">
          <a:xfrm>
            <a:off x="152400" y="228600"/>
            <a:ext cx="838200" cy="838200"/>
            <a:chOff x="18" y="144"/>
            <a:chExt cx="510" cy="480"/>
          </a:xfrm>
        </p:grpSpPr>
        <p:sp>
          <p:nvSpPr>
            <p:cNvPr id="95246" name="AutoShape 14"/>
            <p:cNvSpPr>
              <a:spLocks noChangeArrowheads="1"/>
            </p:cNvSpPr>
            <p:nvPr userDrawn="1"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hlink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5247" name="AutoShape 15"/>
            <p:cNvSpPr>
              <a:spLocks noChangeArrowheads="1"/>
            </p:cNvSpPr>
            <p:nvPr userDrawn="1"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5248" name="AutoShape 16"/>
            <p:cNvSpPr>
              <a:spLocks noChangeArrowheads="1"/>
            </p:cNvSpPr>
            <p:nvPr userDrawn="1"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95249" name="Rectangle 17"/>
          <p:cNvSpPr>
            <a:spLocks noGrp="1" noChangeArrowheads="1"/>
          </p:cNvSpPr>
          <p:nvPr>
            <p:ph type="title"/>
          </p:nvPr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95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95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95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" fill="hold"/>
                                        <p:tgtEl>
                                          <p:spTgt spid="95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7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95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41" grpId="0" build="p">
        <p:tmplLst>
          <p:tmpl lvl="1">
            <p:tnLst>
              <p:par>
                <p:cTn presetID="24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2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95241"/>
                        </p:tgtEl>
                        <p:attrNameLst>
                          <p:attrName/>
                        </p:attrNameLst>
                      </p:cBhvr>
                    </p:anim>
                  </p:childTnLst>
                </p:cTn>
              </p:par>
            </p:tnLst>
          </p:tmpl>
          <p:tmpl lvl="2">
            <p:tnLst>
              <p:par>
                <p:cTn presetID="2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2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95241"/>
                        </p:tgtEl>
                        <p:attrNameLst>
                          <p:attrName/>
                        </p:attrNameLst>
                      </p:cBhvr>
                    </p:anim>
                  </p:childTnLst>
                </p:cTn>
              </p:par>
            </p:tnLst>
          </p:tmpl>
          <p:tmpl lvl="3">
            <p:tnLst>
              <p:par>
                <p:cTn presetID="2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2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95241"/>
                        </p:tgtEl>
                        <p:attrNameLst>
                          <p:attrName/>
                        </p:attrNameLst>
                      </p:cBhvr>
                    </p:anim>
                  </p:childTnLst>
                </p:cTn>
              </p:par>
            </p:tnLst>
          </p:tmpl>
          <p:tmpl lvl="4">
            <p:tnLst>
              <p:par>
                <p:cTn presetID="2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2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95241"/>
                        </p:tgtEl>
                        <p:attrNameLst>
                          <p:attrName/>
                        </p:attrNameLst>
                      </p:cBhvr>
                    </p:anim>
                  </p:childTnLst>
                </p:cTn>
              </p:par>
            </p:tnLst>
          </p:tmpl>
          <p:tmpl lvl="5">
            <p:tnLst>
              <p:par>
                <p:cTn presetID="2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2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95241"/>
                        </p:tgtEl>
                        <p:attrNameLst>
                          <p:attrName/>
                        </p:attrNameLst>
                      </p:cBhvr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6.bin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42.emf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slide" Target="slide111.xml"/><Relationship Id="rId2" Type="http://schemas.openxmlformats.org/officeDocument/2006/relationships/slide" Target="slide10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slide" Target="slide33.xml"/><Relationship Id="rId4" Type="http://schemas.openxmlformats.org/officeDocument/2006/relationships/slide" Target="slide130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9.png"/><Relationship Id="rId4" Type="http://schemas.openxmlformats.org/officeDocument/2006/relationships/slide" Target="slide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107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112.xml"/><Relationship Id="rId7" Type="http://schemas.openxmlformats.org/officeDocument/2006/relationships/slide" Target="slide107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slide" Target="slide126.xml"/><Relationship Id="rId5" Type="http://schemas.openxmlformats.org/officeDocument/2006/relationships/slide" Target="slide121.xml"/><Relationship Id="rId4" Type="http://schemas.openxmlformats.org/officeDocument/2006/relationships/slide" Target="slide116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43.emf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9.png"/><Relationship Id="rId5" Type="http://schemas.openxmlformats.org/officeDocument/2006/relationships/slide" Target="slide111.xml"/><Relationship Id="rId4" Type="http://schemas.openxmlformats.org/officeDocument/2006/relationships/image" Target="../media/image44.emf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45.emf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slide" Target="slide1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9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8.emf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9.emf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9.png"/><Relationship Id="rId5" Type="http://schemas.openxmlformats.org/officeDocument/2006/relationships/slide" Target="slide111.xml"/><Relationship Id="rId4" Type="http://schemas.openxmlformats.org/officeDocument/2006/relationships/image" Target="../media/image50.em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51.emf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slide" Target="slide1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107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emf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slide" Target="slide126.xml"/><Relationship Id="rId7" Type="http://schemas.openxmlformats.org/officeDocument/2006/relationships/slide" Target="slide131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4.xml"/><Relationship Id="rId5" Type="http://schemas.openxmlformats.org/officeDocument/2006/relationships/slide" Target="slide108.xml"/><Relationship Id="rId4" Type="http://schemas.openxmlformats.org/officeDocument/2006/relationships/slide" Target="slide21.xml"/><Relationship Id="rId9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13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31.xml"/><Relationship Id="rId5" Type="http://schemas.openxmlformats.org/officeDocument/2006/relationships/image" Target="../media/image8.gif"/><Relationship Id="rId4" Type="http://schemas.openxmlformats.org/officeDocument/2006/relationships/slide" Target="slide13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9.png"/><Relationship Id="rId5" Type="http://schemas.openxmlformats.org/officeDocument/2006/relationships/slide" Target="slide17.xml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1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131.xml"/><Relationship Id="rId7" Type="http://schemas.openxmlformats.org/officeDocument/2006/relationships/slide" Target="slide2.xml"/><Relationship Id="rId2" Type="http://schemas.openxmlformats.org/officeDocument/2006/relationships/slide" Target="slide1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5" Type="http://schemas.openxmlformats.org/officeDocument/2006/relationships/slide" Target="slide4.xml"/><Relationship Id="rId4" Type="http://schemas.openxmlformats.org/officeDocument/2006/relationships/slide" Target="slide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43.xml"/><Relationship Id="rId7" Type="http://schemas.openxmlformats.org/officeDocument/2006/relationships/image" Target="../media/image9.png"/><Relationship Id="rId2" Type="http://schemas.openxmlformats.org/officeDocument/2006/relationships/slide" Target="slide34.xml"/><Relationship Id="rId1" Type="http://schemas.openxmlformats.org/officeDocument/2006/relationships/slideLayout" Target="../slideLayouts/slideLayout6.xml"/><Relationship Id="rId6" Type="http://schemas.openxmlformats.org/officeDocument/2006/relationships/slide" Target="slide2.xml"/><Relationship Id="rId5" Type="http://schemas.openxmlformats.org/officeDocument/2006/relationships/slide" Target="slide107.xml"/><Relationship Id="rId4" Type="http://schemas.openxmlformats.org/officeDocument/2006/relationships/slide" Target="slide6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3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4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1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4.emf"/><Relationship Id="rId4" Type="http://schemas.openxmlformats.org/officeDocument/2006/relationships/oleObject" Target="../embeddings/oleObject16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7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jpe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1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19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9.png"/><Relationship Id="rId4" Type="http://schemas.openxmlformats.org/officeDocument/2006/relationships/slide" Target="slide3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50.xml"/><Relationship Id="rId2" Type="http://schemas.openxmlformats.org/officeDocument/2006/relationships/slide" Target="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slide" Target="slide33.xml"/><Relationship Id="rId4" Type="http://schemas.openxmlformats.org/officeDocument/2006/relationships/slide" Target="slide6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7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9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30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9.png"/><Relationship Id="rId5" Type="http://schemas.openxmlformats.org/officeDocument/2006/relationships/slide" Target="slide43.xml"/><Relationship Id="rId4" Type="http://schemas.openxmlformats.org/officeDocument/2006/relationships/image" Target="../media/image32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4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63.xml"/><Relationship Id="rId7" Type="http://schemas.openxmlformats.org/officeDocument/2006/relationships/slide" Target="slide33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7.xml"/><Relationship Id="rId5" Type="http://schemas.openxmlformats.org/officeDocument/2006/relationships/slide" Target="slide71.xml"/><Relationship Id="rId4" Type="http://schemas.openxmlformats.org/officeDocument/2006/relationships/slide" Target="slide6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6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" Target="slide74.xml"/><Relationship Id="rId7" Type="http://schemas.openxmlformats.org/officeDocument/2006/relationships/image" Target="../media/image9.png"/><Relationship Id="rId2" Type="http://schemas.openxmlformats.org/officeDocument/2006/relationships/slide" Target="slide7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2.xml"/><Relationship Id="rId5" Type="http://schemas.openxmlformats.org/officeDocument/2006/relationships/slide" Target="slide76.xml"/><Relationship Id="rId4" Type="http://schemas.openxmlformats.org/officeDocument/2006/relationships/slide" Target="slide7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33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30.bin"/><Relationship Id="rId7" Type="http://schemas.openxmlformats.org/officeDocument/2006/relationships/slide" Target="slide7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35.e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33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9.png"/><Relationship Id="rId5" Type="http://schemas.openxmlformats.org/officeDocument/2006/relationships/slide" Target="slide71.xml"/><Relationship Id="rId4" Type="http://schemas.openxmlformats.org/officeDocument/2006/relationships/image" Target="../media/image36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9.png"/><Relationship Id="rId5" Type="http://schemas.openxmlformats.org/officeDocument/2006/relationships/slide" Target="slide71.xml"/><Relationship Id="rId4" Type="http://schemas.openxmlformats.org/officeDocument/2006/relationships/image" Target="../media/image37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" Target="slide71.xml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" Target="slide84.xml"/><Relationship Id="rId2" Type="http://schemas.openxmlformats.org/officeDocument/2006/relationships/slide" Target="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slide" Target="slide62.xml"/><Relationship Id="rId4" Type="http://schemas.openxmlformats.org/officeDocument/2006/relationships/slide" Target="slide10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4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40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41.emf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slide" Target="slide77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BED7F-AA3C-4A84-8231-28885D92C00E}" type="slidenum">
              <a:rPr lang="en-US" altLang="zh-CN"/>
              <a:pPr/>
              <a:t>10</a:t>
            </a:fld>
            <a:endParaRPr lang="en-US" altLang="zh-CN"/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1188" y="1196975"/>
            <a:ext cx="3384550" cy="41767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400">
                <a:latin typeface="Arial" charset="0"/>
              </a:rPr>
              <a:t>CPU</a:t>
            </a:r>
            <a:r>
              <a:rPr lang="zh-CN" altLang="en-US" sz="2400">
                <a:latin typeface="Arial" charset="0"/>
              </a:rPr>
              <a:t>：实际上就是一个复杂的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有限状态机。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latin typeface="Arial" charset="0"/>
              </a:rPr>
              <a:t>设计</a:t>
            </a:r>
            <a:r>
              <a:rPr lang="en-US" altLang="zh-CN" sz="2400">
                <a:latin typeface="Arial" charset="0"/>
              </a:rPr>
              <a:t>CPU</a:t>
            </a:r>
            <a:r>
              <a:rPr lang="zh-CN" altLang="en-US" sz="2400">
                <a:latin typeface="Arial" charset="0"/>
              </a:rPr>
              <a:t>的过程：就是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确定</a:t>
            </a:r>
            <a:r>
              <a:rPr lang="zh-CN" altLang="en-US" sz="2400">
                <a:latin typeface="Arial" charset="0"/>
              </a:rPr>
              <a:t>它所具有的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所有状态，及其对应的微操作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latin typeface="Arial" charset="0"/>
              </a:rPr>
              <a:t>确定的依据：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指令系统</a:t>
            </a:r>
          </a:p>
        </p:txBody>
      </p:sp>
      <p:graphicFrame>
        <p:nvGraphicFramePr>
          <p:cNvPr id="344067" name="Object 3"/>
          <p:cNvGraphicFramePr>
            <a:graphicFrameLocks noChangeAspect="1"/>
          </p:cNvGraphicFramePr>
          <p:nvPr/>
        </p:nvGraphicFramePr>
        <p:xfrm>
          <a:off x="4067175" y="1268413"/>
          <a:ext cx="4248150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102" name="Visio" r:id="rId4" imgW="3747897" imgH="3429762" progId="Visio.Drawing.11">
                  <p:embed/>
                </p:oleObj>
              </mc:Choice>
              <mc:Fallback>
                <p:oleObj name="Visio" r:id="rId4" imgW="3747897" imgH="3429762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7175" y="1268413"/>
                        <a:ext cx="4248150" cy="3895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00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406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dirty="0"/>
              <a:t>(3)</a:t>
            </a:r>
            <a:r>
              <a:rPr lang="zh-CN" altLang="en-US" sz="2400" dirty="0"/>
              <a:t>转移指令（</a:t>
            </a:r>
            <a:r>
              <a:rPr lang="en-US" altLang="zh-CN" sz="2400" dirty="0"/>
              <a:t>I</a:t>
            </a:r>
            <a:r>
              <a:rPr lang="zh-CN" altLang="en-US" sz="2400" dirty="0"/>
              <a:t>型分支指令、</a:t>
            </a:r>
            <a:r>
              <a:rPr lang="en-US" altLang="zh-CN" sz="2400" dirty="0"/>
              <a:t>J</a:t>
            </a:r>
            <a:r>
              <a:rPr lang="zh-CN" altLang="en-US" sz="2400" dirty="0"/>
              <a:t>型和</a:t>
            </a:r>
            <a:r>
              <a:rPr lang="en-US" altLang="zh-CN" sz="2400" dirty="0"/>
              <a:t>R</a:t>
            </a:r>
            <a:r>
              <a:rPr lang="zh-CN" altLang="en-US" sz="2400" dirty="0"/>
              <a:t>型跳转指令）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648469"/>
              </p:ext>
            </p:extLst>
          </p:nvPr>
        </p:nvGraphicFramePr>
        <p:xfrm>
          <a:off x="539552" y="1268760"/>
          <a:ext cx="8464779" cy="4752528"/>
        </p:xfrm>
        <a:graphic>
          <a:graphicData uri="http://schemas.openxmlformats.org/drawingml/2006/table">
            <a:tbl>
              <a:tblPr/>
              <a:tblGrid>
                <a:gridCol w="807233"/>
                <a:gridCol w="807233"/>
                <a:gridCol w="645409"/>
                <a:gridCol w="697155"/>
                <a:gridCol w="697155"/>
                <a:gridCol w="604954"/>
                <a:gridCol w="749256"/>
                <a:gridCol w="541562"/>
                <a:gridCol w="2914822"/>
              </a:tblGrid>
              <a:tr h="432048"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型指令</a:t>
                      </a: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字段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OP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rd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shamt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func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功能描述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320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位数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6064">
                <a:tc grid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jr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无条件跳转：</a:t>
                      </a:r>
                    </a:p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PC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</a:tr>
              <a:tr h="432048"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型指令</a:t>
                      </a: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字段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OP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功能描述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320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位数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62000">
                <a:tc grid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beq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 </a:t>
                      </a: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 label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相等转移：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if(</a:t>
                      </a: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 then 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PC+4+offset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×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 </a:t>
                      </a:r>
                      <a:r>
                        <a:rPr lang="zh-CN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 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else PC+4</a:t>
                      </a: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</a:tr>
              <a:tr h="390128"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</a:t>
                      </a: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型指令</a:t>
                      </a: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字段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OP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address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功能描述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320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位数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64096">
                <a:tc gridSpan="2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jal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label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address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7780" marR="177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无条件跳转</a:t>
                      </a:r>
                      <a:r>
                        <a:rPr lang="zh-CN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：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PC+4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 </a:t>
                      </a:r>
                      <a:r>
                        <a:rPr lang="zh-CN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$31, {(PC+4)</a:t>
                      </a: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高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  <a:r>
                        <a:rPr lang="zh-CN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位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,address,0,0</a:t>
                      </a:r>
                      <a:r>
                        <a:rPr lang="en-US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} </a:t>
                      </a:r>
                      <a:r>
                        <a:rPr lang="zh-CN" sz="2000" b="1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PC</a:t>
                      </a:r>
                      <a:endParaRPr lang="zh-CN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6D8"/>
                    </a:solidFill>
                  </a:tcPr>
                </a:tc>
              </a:tr>
            </a:tbl>
          </a:graphicData>
        </a:graphic>
      </p:graphicFrame>
      <p:sp>
        <p:nvSpPr>
          <p:cNvPr id="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8A0A34-A1A5-469E-850A-CEDFDB513937}" type="slidenum">
              <a:rPr lang="en-US" altLang="zh-CN"/>
              <a:pPr/>
              <a:t>100</a:t>
            </a:fld>
            <a:endParaRPr lang="en-US" altLang="zh-CN"/>
          </a:p>
        </p:txBody>
      </p:sp>
      <p:sp>
        <p:nvSpPr>
          <p:cNvPr id="500739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8A0A34-A1A5-469E-850A-CEDFDB513937}" type="slidenum">
              <a:rPr lang="en-US" altLang="zh-CN"/>
              <a:pPr/>
              <a:t>101</a:t>
            </a:fld>
            <a:endParaRPr lang="en-US" altLang="zh-CN"/>
          </a:p>
        </p:txBody>
      </p:sp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389813" cy="563563"/>
          </a:xfrm>
        </p:spPr>
        <p:txBody>
          <a:bodyPr/>
          <a:lstStyle/>
          <a:p>
            <a:r>
              <a:rPr lang="en-US" altLang="zh-CN" sz="2400" dirty="0"/>
              <a:t>(3)</a:t>
            </a:r>
            <a:r>
              <a:rPr lang="zh-CN" altLang="en-US" sz="2400" dirty="0"/>
              <a:t>转移指令（</a:t>
            </a:r>
            <a:r>
              <a:rPr lang="en-US" altLang="zh-CN" sz="2400" dirty="0"/>
              <a:t>I</a:t>
            </a:r>
            <a:r>
              <a:rPr lang="zh-CN" altLang="en-US" sz="2400" dirty="0"/>
              <a:t>型分支指令、</a:t>
            </a:r>
            <a:r>
              <a:rPr lang="en-US" altLang="zh-CN" sz="2400" dirty="0"/>
              <a:t>J</a:t>
            </a:r>
            <a:r>
              <a:rPr lang="zh-CN" altLang="en-US" sz="2400" dirty="0"/>
              <a:t>型和</a:t>
            </a:r>
            <a:r>
              <a:rPr lang="en-US" altLang="zh-CN" sz="2400" dirty="0"/>
              <a:t>R</a:t>
            </a:r>
            <a:r>
              <a:rPr lang="zh-CN" altLang="en-US" sz="2400" dirty="0"/>
              <a:t>型跳转指令）</a:t>
            </a:r>
          </a:p>
        </p:txBody>
      </p:sp>
      <p:sp>
        <p:nvSpPr>
          <p:cNvPr id="500739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500885" name="Group 1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82717"/>
              </p:ext>
            </p:extLst>
          </p:nvPr>
        </p:nvGraphicFramePr>
        <p:xfrm>
          <a:off x="539750" y="1412875"/>
          <a:ext cx="8135938" cy="4864673"/>
        </p:xfrm>
        <a:graphic>
          <a:graphicData uri="http://schemas.openxmlformats.org/drawingml/2006/table">
            <a:tbl>
              <a:tblPr/>
              <a:tblGrid>
                <a:gridCol w="1655763"/>
                <a:gridCol w="1152525"/>
                <a:gridCol w="1511300"/>
                <a:gridCol w="1871662"/>
                <a:gridCol w="1944688"/>
              </a:tblGrid>
              <a:tr h="796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指令类型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指令执行过程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150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跳转（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 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Jr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→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15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rs</a:t>
                      </a:r>
                      <a:endParaRPr kumimoji="0" lang="en-US" altLang="zh-CN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写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PC</a:t>
                      </a:r>
                      <a:endParaRPr kumimoji="0" lang="zh-CN" altLang="en-US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solidFill>
                      <a:srgbClr val="CCECFF"/>
                    </a:solidFill>
                  </a:tcPr>
                </a:tc>
              </a:tr>
              <a:tr h="571500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分支（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rs,rt,offset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If 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=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PC+offset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*4→PC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1280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、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减运算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（比较）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计算转移地址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*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ZF=1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</a:tr>
              <a:tr h="627063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跳转（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 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Jal Label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(PC+4) </a:t>
                      </a:r>
                      <a:r>
                        <a:rPr lang="zh-CN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→</a:t>
                      </a:r>
                      <a:r>
                        <a:rPr lang="en-US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$31, {(PC+4)</a:t>
                      </a:r>
                      <a:r>
                        <a:rPr lang="zh-CN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高</a:t>
                      </a:r>
                      <a:r>
                        <a:rPr lang="en-US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4</a:t>
                      </a:r>
                      <a:r>
                        <a:rPr lang="zh-CN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位</a:t>
                      </a:r>
                      <a:r>
                        <a:rPr lang="en-US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,address,0,0} </a:t>
                      </a:r>
                      <a:r>
                        <a:rPr lang="zh-CN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→</a:t>
                      </a:r>
                      <a:r>
                        <a:rPr lang="en-US" altLang="zh-CN" sz="2000" b="1" kern="1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PC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207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PC+4</a:t>
                      </a: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写寄存器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$31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新地址写入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PC</a:t>
                      </a:r>
                      <a:endParaRPr kumimoji="0" lang="zh-CN" altLang="zh-CN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01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0CE1C-BA62-4B02-999C-B05638AEB49E}" type="slidenum">
              <a:rPr lang="en-US" altLang="zh-CN"/>
              <a:pPr/>
              <a:t>102</a:t>
            </a:fld>
            <a:endParaRPr lang="en-US" altLang="zh-CN"/>
          </a:p>
        </p:txBody>
      </p:sp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245350" cy="563563"/>
          </a:xfrm>
        </p:spPr>
        <p:txBody>
          <a:bodyPr/>
          <a:lstStyle/>
          <a:p>
            <a:r>
              <a:rPr lang="zh-CN" altLang="en-US" dirty="0">
                <a:latin typeface="Arial" charset="0"/>
              </a:rPr>
              <a:t>（</a:t>
            </a:r>
            <a:r>
              <a:rPr lang="en-US" altLang="zh-CN" dirty="0" smtClean="0">
                <a:latin typeface="Arial" charset="0"/>
              </a:rPr>
              <a:t>3</a:t>
            </a:r>
            <a:r>
              <a:rPr lang="zh-CN" altLang="en-US" dirty="0" smtClean="0">
                <a:latin typeface="Arial" charset="0"/>
              </a:rPr>
              <a:t>）转移指令    </a:t>
            </a:r>
            <a:r>
              <a:rPr lang="en-US" altLang="zh-CN" sz="2800" dirty="0">
                <a:solidFill>
                  <a:srgbClr val="FFFF66"/>
                </a:solidFill>
              </a:rPr>
              <a:t>-</a:t>
            </a:r>
            <a:r>
              <a:rPr lang="zh-CN" altLang="en-US" dirty="0">
                <a:solidFill>
                  <a:srgbClr val="FFFF66"/>
                </a:solidFill>
                <a:latin typeface="Arial" charset="0"/>
              </a:rPr>
              <a:t>分析</a:t>
            </a:r>
          </a:p>
        </p:txBody>
      </p:sp>
      <p:sp>
        <p:nvSpPr>
          <p:cNvPr id="502787" name="Rectangle 3"/>
          <p:cNvSpPr>
            <a:spLocks noChangeArrowheads="1"/>
          </p:cNvSpPr>
          <p:nvPr/>
        </p:nvSpPr>
        <p:spPr bwMode="auto">
          <a:xfrm>
            <a:off x="611188" y="1125538"/>
            <a:ext cx="8064500" cy="55338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627063" indent="-169863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 dirty="0">
                <a:ea typeface="黑体" pitchFamily="2" charset="-122"/>
              </a:rPr>
              <a:t>对于</a:t>
            </a:r>
            <a:r>
              <a:rPr lang="en-US" altLang="zh-CN" b="1" dirty="0">
                <a:ea typeface="黑体" pitchFamily="2" charset="-122"/>
              </a:rPr>
              <a:t>Jr</a:t>
            </a:r>
            <a:r>
              <a:rPr lang="zh-CN" altLang="en-US" b="1" dirty="0">
                <a:ea typeface="黑体" pitchFamily="2" charset="-122"/>
              </a:rPr>
              <a:t>指令：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altLang="zh-CN" sz="2000" b="1" dirty="0" smtClean="0">
                <a:solidFill>
                  <a:srgbClr val="3333CC"/>
                </a:solidFill>
                <a:ea typeface="黑体" pitchFamily="2" charset="-122"/>
              </a:rPr>
              <a:t>PC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值的修改</a:t>
            </a:r>
            <a:r>
              <a:rPr lang="zh-CN" altLang="en-US" sz="2000" b="1" dirty="0" smtClean="0">
                <a:solidFill>
                  <a:srgbClr val="3333CC"/>
                </a:solidFill>
                <a:ea typeface="黑体" pitchFamily="2" charset="-122"/>
              </a:rPr>
              <a:t>：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了一个选择</a:t>
            </a:r>
            <a:r>
              <a:rPr lang="en-US" altLang="zh-CN" sz="2000" b="1" dirty="0" smtClean="0">
                <a:solidFill>
                  <a:srgbClr val="339966"/>
                </a:solidFill>
                <a:ea typeface="黑体" pitchFamily="2" charset="-122"/>
              </a:rPr>
              <a:t>——</a:t>
            </a:r>
            <a:r>
              <a:rPr lang="en-US" altLang="zh-CN" sz="2000" b="1" dirty="0" err="1" smtClean="0">
                <a:solidFill>
                  <a:srgbClr val="339966"/>
                </a:solidFill>
                <a:ea typeface="黑体" pitchFamily="2" charset="-122"/>
              </a:rPr>
              <a:t>rs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寄存器内容（</a:t>
            </a:r>
            <a:r>
              <a:rPr lang="en-US" altLang="zh-CN" sz="2000" b="1" dirty="0" smtClean="0">
                <a:solidFill>
                  <a:srgbClr val="339966"/>
                </a:solidFill>
                <a:ea typeface="黑体" pitchFamily="2" charset="-122"/>
              </a:rPr>
              <a:t>A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口读出数据）</a:t>
            </a:r>
            <a:endParaRPr lang="zh-CN" altLang="en-US" sz="2000" b="1" dirty="0">
              <a:solidFill>
                <a:srgbClr val="339966"/>
              </a:solidFill>
              <a:ea typeface="黑体" pitchFamily="2" charset="-122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 dirty="0" smtClean="0">
                <a:ea typeface="黑体" pitchFamily="2" charset="-122"/>
              </a:rPr>
              <a:t>对于</a:t>
            </a:r>
            <a:r>
              <a:rPr lang="en-US" altLang="zh-CN" b="1" dirty="0" err="1">
                <a:ea typeface="黑体" pitchFamily="2" charset="-122"/>
              </a:rPr>
              <a:t>beq</a:t>
            </a:r>
            <a:r>
              <a:rPr lang="zh-CN" altLang="en-US" b="1" dirty="0">
                <a:ea typeface="黑体" pitchFamily="2" charset="-122"/>
              </a:rPr>
              <a:t>指令：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altLang="zh-CN" sz="2000" b="1" dirty="0" err="1">
                <a:solidFill>
                  <a:srgbClr val="3333CC"/>
                </a:solidFill>
                <a:ea typeface="黑体" pitchFamily="2" charset="-122"/>
              </a:rPr>
              <a:t>rs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和</a:t>
            </a:r>
            <a:r>
              <a:rPr lang="en-US" altLang="zh-CN" sz="2000" b="1" dirty="0" err="1">
                <a:solidFill>
                  <a:srgbClr val="3333CC"/>
                </a:solidFill>
                <a:ea typeface="黑体" pitchFamily="2" charset="-122"/>
              </a:rPr>
              <a:t>rt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的比较：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使用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ALU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实现，置位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ZF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标志；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相对转移的地址计算：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需要一个新的加法器实现；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altLang="zh-CN" sz="2000" b="1" dirty="0">
                <a:solidFill>
                  <a:srgbClr val="3333CC"/>
                </a:solidFill>
                <a:ea typeface="黑体" pitchFamily="2" charset="-122"/>
              </a:rPr>
              <a:t>Offset*4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的实现：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将符号扩展后的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32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位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offset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左移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2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位，需要一个移位器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altLang="zh-CN" sz="2000" b="1" dirty="0">
                <a:solidFill>
                  <a:srgbClr val="3333CC"/>
                </a:solidFill>
                <a:ea typeface="黑体" pitchFamily="2" charset="-122"/>
              </a:rPr>
              <a:t>PC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值的修改：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除了自增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4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之外，多了一个选择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——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计算得到的相对转移地址（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ZF=1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时，转移地址→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PC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）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 dirty="0">
                <a:ea typeface="黑体" pitchFamily="2" charset="-122"/>
              </a:rPr>
              <a:t>对于</a:t>
            </a:r>
            <a:r>
              <a:rPr lang="en-US" altLang="zh-CN" b="1" dirty="0" smtClean="0">
                <a:ea typeface="黑体" pitchFamily="2" charset="-122"/>
              </a:rPr>
              <a:t>Jal</a:t>
            </a:r>
            <a:r>
              <a:rPr lang="zh-CN" altLang="en-US" b="1" dirty="0" smtClean="0">
                <a:ea typeface="黑体" pitchFamily="2" charset="-122"/>
              </a:rPr>
              <a:t>指令</a:t>
            </a:r>
            <a:r>
              <a:rPr lang="zh-CN" altLang="en-US" b="1" dirty="0">
                <a:ea typeface="黑体" pitchFamily="2" charset="-122"/>
              </a:rPr>
              <a:t>：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zh-CN" altLang="en-US" sz="2000" b="1" dirty="0">
                <a:solidFill>
                  <a:srgbClr val="0000FF"/>
                </a:solidFill>
                <a:ea typeface="黑体" pitchFamily="2" charset="-122"/>
              </a:rPr>
              <a:t>页面寻址方式：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不需要单独部件，信号拼接即可得到跳转地址</a:t>
            </a:r>
            <a:r>
              <a:rPr lang="en-US" altLang="zh-CN" sz="2000" b="1" dirty="0" smtClean="0">
                <a:solidFill>
                  <a:srgbClr val="339966"/>
                </a:solidFill>
                <a:ea typeface="黑体" pitchFamily="2" charset="-122"/>
              </a:rPr>
              <a:t>EA</a:t>
            </a: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zh-CN" altLang="en-US" sz="2000" b="1" dirty="0">
                <a:solidFill>
                  <a:srgbClr val="0000FF"/>
                </a:solidFill>
                <a:ea typeface="黑体" pitchFamily="2" charset="-122"/>
              </a:rPr>
              <a:t>保存返回地址：</a:t>
            </a:r>
            <a:r>
              <a:rPr lang="en-US" altLang="zh-CN" sz="2000" b="1" dirty="0" err="1" smtClean="0">
                <a:solidFill>
                  <a:srgbClr val="339966"/>
                </a:solidFill>
                <a:ea typeface="黑体" pitchFamily="2" charset="-122"/>
              </a:rPr>
              <a:t>PC_new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写入</a:t>
            </a:r>
            <a:r>
              <a:rPr lang="en-US" altLang="zh-CN" sz="2000" b="1" dirty="0" smtClean="0">
                <a:solidFill>
                  <a:srgbClr val="339966"/>
                </a:solidFill>
                <a:ea typeface="黑体" pitchFamily="2" charset="-122"/>
              </a:rPr>
              <a:t>$31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，则寄存器写入地址与数据各多了一个选择</a:t>
            </a:r>
            <a:endParaRPr lang="en-US" altLang="zh-CN" sz="2000" b="1" dirty="0">
              <a:solidFill>
                <a:srgbClr val="339966"/>
              </a:solidFill>
              <a:ea typeface="黑体" pitchFamily="2" charset="-122"/>
            </a:endParaRPr>
          </a:p>
          <a:p>
            <a:pPr lvl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altLang="zh-CN" sz="2000" b="1" dirty="0">
                <a:solidFill>
                  <a:srgbClr val="3333CC"/>
                </a:solidFill>
                <a:ea typeface="黑体" pitchFamily="2" charset="-122"/>
              </a:rPr>
              <a:t>PC</a:t>
            </a:r>
            <a:r>
              <a:rPr lang="zh-CN" altLang="en-US" sz="2000" b="1" dirty="0">
                <a:solidFill>
                  <a:srgbClr val="3333CC"/>
                </a:solidFill>
                <a:ea typeface="黑体" pitchFamily="2" charset="-122"/>
              </a:rPr>
              <a:t>值的修改：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又多了一个选择</a:t>
            </a:r>
            <a:r>
              <a:rPr lang="en-US" altLang="zh-CN" sz="2000" b="1" dirty="0">
                <a:solidFill>
                  <a:srgbClr val="339966"/>
                </a:solidFill>
                <a:ea typeface="黑体" pitchFamily="2" charset="-122"/>
              </a:rPr>
              <a:t>——</a:t>
            </a:r>
            <a:r>
              <a:rPr lang="zh-CN" altLang="en-US" sz="2000" b="1" dirty="0">
                <a:solidFill>
                  <a:srgbClr val="339966"/>
                </a:solidFill>
                <a:ea typeface="黑体" pitchFamily="2" charset="-122"/>
              </a:rPr>
              <a:t>拼接得到的跳转</a:t>
            </a:r>
            <a:r>
              <a:rPr lang="zh-CN" altLang="en-US" sz="2000" b="1" dirty="0" smtClean="0">
                <a:solidFill>
                  <a:srgbClr val="339966"/>
                </a:solidFill>
                <a:ea typeface="黑体" pitchFamily="2" charset="-122"/>
              </a:rPr>
              <a:t>地址</a:t>
            </a:r>
            <a:endParaRPr lang="en-US" altLang="zh-CN" sz="2000" b="1" dirty="0" smtClean="0">
              <a:solidFill>
                <a:srgbClr val="339966"/>
              </a:solidFill>
              <a:ea typeface="黑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02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502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02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502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502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502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502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502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502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1" fill="hold"/>
                                        <p:tgtEl>
                                          <p:spTgt spid="5027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7" dur="1" fill="hold"/>
                                        <p:tgtEl>
                                          <p:spTgt spid="5027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50505-E553-4C36-9257-0037F303BD99}" type="slidenum">
              <a:rPr lang="en-US" altLang="zh-CN"/>
              <a:pPr/>
              <a:t>103</a:t>
            </a:fld>
            <a:endParaRPr lang="en-US" altLang="zh-CN"/>
          </a:p>
        </p:txBody>
      </p:sp>
      <p:sp>
        <p:nvSpPr>
          <p:cNvPr id="510978" name="Rectangle 2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10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新增部件：</a:t>
            </a:r>
          </a:p>
          <a:p>
            <a:pPr lvl="1"/>
            <a:r>
              <a:rPr lang="zh-CN" altLang="en-US" b="1" dirty="0">
                <a:solidFill>
                  <a:srgbClr val="339966"/>
                </a:solidFill>
              </a:rPr>
              <a:t>相对转移地址加法器；</a:t>
            </a:r>
          </a:p>
          <a:p>
            <a:pPr lvl="1"/>
            <a:r>
              <a:rPr lang="zh-CN" altLang="en-US" b="1" dirty="0">
                <a:solidFill>
                  <a:srgbClr val="339966"/>
                </a:solidFill>
              </a:rPr>
              <a:t>偏移量移位器</a:t>
            </a:r>
            <a:r>
              <a:rPr lang="zh-CN" altLang="en-US" b="1" dirty="0" smtClean="0">
                <a:solidFill>
                  <a:srgbClr val="339966"/>
                </a:solidFill>
              </a:rPr>
              <a:t>；</a:t>
            </a:r>
            <a:endParaRPr lang="en-US" altLang="zh-CN" b="1" dirty="0" smtClean="0">
              <a:solidFill>
                <a:srgbClr val="339966"/>
              </a:solidFill>
            </a:endParaRPr>
          </a:p>
          <a:p>
            <a:pPr lvl="1"/>
            <a:r>
              <a:rPr lang="zh-CN" altLang="en-US" b="1" dirty="0" smtClean="0">
                <a:solidFill>
                  <a:srgbClr val="339966"/>
                </a:solidFill>
              </a:rPr>
              <a:t>寄存器堆写端口的地址和数据的多路选择器：三选一</a:t>
            </a:r>
            <a:endParaRPr lang="zh-CN" altLang="en-US" b="1" dirty="0">
              <a:solidFill>
                <a:srgbClr val="339966"/>
              </a:solidFill>
            </a:endParaRPr>
          </a:p>
          <a:p>
            <a:pPr lvl="1"/>
            <a:r>
              <a:rPr lang="en-US" altLang="zh-CN" b="1" dirty="0">
                <a:solidFill>
                  <a:srgbClr val="339966"/>
                </a:solidFill>
              </a:rPr>
              <a:t>PC</a:t>
            </a:r>
            <a:r>
              <a:rPr lang="zh-CN" altLang="en-US" b="1" dirty="0">
                <a:solidFill>
                  <a:srgbClr val="339966"/>
                </a:solidFill>
              </a:rPr>
              <a:t>更新的多路选择器</a:t>
            </a:r>
            <a:r>
              <a:rPr lang="zh-CN" altLang="en-US" b="1" dirty="0" smtClean="0">
                <a:solidFill>
                  <a:srgbClr val="339966"/>
                </a:solidFill>
              </a:rPr>
              <a:t>：四选</a:t>
            </a:r>
            <a:r>
              <a:rPr lang="zh-CN" altLang="en-US" b="1" dirty="0">
                <a:solidFill>
                  <a:srgbClr val="339966"/>
                </a:solidFill>
              </a:rPr>
              <a:t>一</a:t>
            </a:r>
          </a:p>
          <a:p>
            <a:pPr lvl="2"/>
            <a:r>
              <a:rPr lang="zh-CN" altLang="en-US" b="1" dirty="0">
                <a:solidFill>
                  <a:srgbClr val="0000FF"/>
                </a:solidFill>
              </a:rPr>
              <a:t>自增：</a:t>
            </a:r>
            <a:r>
              <a:rPr lang="zh-CN" altLang="en-US" b="1" dirty="0"/>
              <a:t>即</a:t>
            </a:r>
            <a:r>
              <a:rPr lang="en-US" altLang="zh-CN" b="1" dirty="0"/>
              <a:t>PC+4</a:t>
            </a:r>
            <a:r>
              <a:rPr lang="zh-CN" altLang="en-US" b="1" dirty="0">
                <a:solidFill>
                  <a:srgbClr val="FF0000"/>
                </a:solidFill>
              </a:rPr>
              <a:t>（顺序指令）</a:t>
            </a:r>
          </a:p>
          <a:p>
            <a:pPr lvl="2"/>
            <a:r>
              <a:rPr lang="zh-CN" altLang="en-US" b="1" dirty="0">
                <a:solidFill>
                  <a:srgbClr val="0000FF"/>
                </a:solidFill>
              </a:rPr>
              <a:t>相对转移地址：</a:t>
            </a:r>
            <a:r>
              <a:rPr lang="en-US" altLang="zh-CN" b="1" dirty="0"/>
              <a:t>PC+4+offset*4</a:t>
            </a:r>
            <a:r>
              <a:rPr lang="zh-CN" altLang="en-US" b="1" dirty="0"/>
              <a:t>，即相对转移地址加法器的输出</a:t>
            </a:r>
            <a:r>
              <a:rPr lang="zh-CN" altLang="en-US" b="1" dirty="0">
                <a:solidFill>
                  <a:srgbClr val="FF0000"/>
                </a:solidFill>
              </a:rPr>
              <a:t>（分支指令）</a:t>
            </a:r>
          </a:p>
          <a:p>
            <a:pPr lvl="2"/>
            <a:r>
              <a:rPr lang="zh-CN" altLang="en-US" b="1" dirty="0">
                <a:solidFill>
                  <a:srgbClr val="0000FF"/>
                </a:solidFill>
              </a:rPr>
              <a:t>页面寻址的转移地址：</a:t>
            </a:r>
            <a:r>
              <a:rPr lang="zh-CN" altLang="en-US" b="1" dirty="0"/>
              <a:t>拼接得到转移地址</a:t>
            </a:r>
            <a:r>
              <a:rPr lang="zh-CN" altLang="en-US" b="1" dirty="0" smtClean="0">
                <a:solidFill>
                  <a:srgbClr val="FF0000"/>
                </a:solidFill>
              </a:rPr>
              <a:t>（</a:t>
            </a:r>
            <a:r>
              <a:rPr lang="en-US" altLang="zh-CN" b="1" dirty="0" smtClean="0">
                <a:solidFill>
                  <a:srgbClr val="FF0000"/>
                </a:solidFill>
              </a:rPr>
              <a:t>J</a:t>
            </a:r>
            <a:r>
              <a:rPr lang="zh-CN" altLang="en-US" b="1" dirty="0" smtClean="0">
                <a:solidFill>
                  <a:srgbClr val="FF0000"/>
                </a:solidFill>
              </a:rPr>
              <a:t>型跳</a:t>
            </a:r>
            <a:r>
              <a:rPr lang="zh-CN" altLang="en-US" b="1" dirty="0">
                <a:solidFill>
                  <a:srgbClr val="FF0000"/>
                </a:solidFill>
              </a:rPr>
              <a:t>转指令</a:t>
            </a:r>
            <a:r>
              <a:rPr lang="zh-CN" altLang="en-US" b="1" dirty="0" smtClean="0">
                <a:solidFill>
                  <a:srgbClr val="FF0000"/>
                </a:solidFill>
              </a:rPr>
              <a:t>）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lvl="2"/>
            <a:r>
              <a:rPr lang="zh-CN" altLang="en-US" b="1" dirty="0" smtClean="0">
                <a:solidFill>
                  <a:srgbClr val="0000FF"/>
                </a:solidFill>
              </a:rPr>
              <a:t>寄存器转移</a:t>
            </a:r>
            <a:r>
              <a:rPr lang="zh-CN" altLang="en-US" b="1" dirty="0">
                <a:solidFill>
                  <a:srgbClr val="0000FF"/>
                </a:solidFill>
              </a:rPr>
              <a:t>地址</a:t>
            </a:r>
            <a:r>
              <a:rPr lang="zh-CN" altLang="en-US" b="1" dirty="0" smtClean="0">
                <a:solidFill>
                  <a:srgbClr val="0000FF"/>
                </a:solidFill>
              </a:rPr>
              <a:t>：</a:t>
            </a:r>
            <a:r>
              <a:rPr lang="zh-CN" altLang="en-US" b="1" dirty="0"/>
              <a:t>读出</a:t>
            </a:r>
            <a:r>
              <a:rPr lang="en-US" altLang="zh-CN" b="1" dirty="0" err="1" smtClean="0"/>
              <a:t>rs</a:t>
            </a:r>
            <a:r>
              <a:rPr lang="zh-CN" altLang="en-US" b="1" dirty="0" smtClean="0"/>
              <a:t>得到</a:t>
            </a:r>
            <a:r>
              <a:rPr lang="zh-CN" altLang="en-US" b="1" dirty="0"/>
              <a:t>转移地址</a:t>
            </a:r>
            <a:r>
              <a:rPr lang="zh-CN" altLang="en-US" b="1" dirty="0" smtClean="0">
                <a:solidFill>
                  <a:srgbClr val="FF0000"/>
                </a:solidFill>
              </a:rPr>
              <a:t>（</a:t>
            </a:r>
            <a:r>
              <a:rPr lang="en-US" altLang="zh-CN" b="1" dirty="0" smtClean="0">
                <a:solidFill>
                  <a:srgbClr val="FF0000"/>
                </a:solidFill>
              </a:rPr>
              <a:t>R</a:t>
            </a:r>
            <a:r>
              <a:rPr lang="zh-CN" altLang="en-US" b="1" dirty="0" smtClean="0">
                <a:solidFill>
                  <a:srgbClr val="FF0000"/>
                </a:solidFill>
              </a:rPr>
              <a:t>型</a:t>
            </a:r>
            <a:r>
              <a:rPr lang="zh-CN" altLang="en-US" b="1" dirty="0">
                <a:solidFill>
                  <a:srgbClr val="FF0000"/>
                </a:solidFill>
              </a:rPr>
              <a:t>跳转指令）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endParaRPr lang="zh-CN" altLang="en-US" b="1" dirty="0">
              <a:solidFill>
                <a:srgbClr val="FF0000"/>
              </a:solidFill>
            </a:endParaRPr>
          </a:p>
          <a:p>
            <a:pPr lvl="1"/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510980" name="Rectangle 4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173913" cy="563563"/>
          </a:xfrm>
          <a:noFill/>
          <a:ln/>
        </p:spPr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）转移指令  </a:t>
            </a:r>
            <a:r>
              <a:rPr lang="en-US" altLang="zh-CN" dirty="0">
                <a:solidFill>
                  <a:srgbClr val="FFFF66"/>
                </a:solidFill>
              </a:rPr>
              <a:t>-</a:t>
            </a:r>
            <a:r>
              <a:rPr lang="zh-CN" altLang="en-US" dirty="0">
                <a:solidFill>
                  <a:srgbClr val="FFFF66"/>
                </a:solidFill>
              </a:rPr>
              <a:t>部件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CF5146-6B9C-48EF-98FF-859C311077F6}" type="slidenum">
              <a:rPr lang="en-US" altLang="zh-CN"/>
              <a:pPr/>
              <a:t>104</a:t>
            </a:fld>
            <a:endParaRPr lang="en-US" altLang="zh-CN"/>
          </a:p>
        </p:txBody>
      </p:sp>
      <p:sp>
        <p:nvSpPr>
          <p:cNvPr id="503812" name="Rectangle 4"/>
          <p:cNvSpPr>
            <a:spLocks noChangeArrowheads="1"/>
          </p:cNvSpPr>
          <p:nvPr/>
        </p:nvSpPr>
        <p:spPr bwMode="auto">
          <a:xfrm>
            <a:off x="0" y="17621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03813" name="Rectangle 5"/>
          <p:cNvSpPr>
            <a:spLocks noChangeArrowheads="1"/>
          </p:cNvSpPr>
          <p:nvPr/>
        </p:nvSpPr>
        <p:spPr bwMode="auto">
          <a:xfrm>
            <a:off x="0" y="20859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03816" name="Rectangle 8"/>
          <p:cNvSpPr>
            <a:spLocks noGrp="1" noChangeArrowheads="1"/>
          </p:cNvSpPr>
          <p:nvPr>
            <p:ph type="title"/>
          </p:nvPr>
        </p:nvSpPr>
        <p:spPr>
          <a:xfrm>
            <a:off x="1187450" y="333375"/>
            <a:ext cx="7461250" cy="563563"/>
          </a:xfrm>
          <a:noFill/>
          <a:ln/>
        </p:spPr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）转移指令  </a:t>
            </a:r>
            <a:r>
              <a:rPr lang="en-US" altLang="zh-CN" dirty="0">
                <a:solidFill>
                  <a:srgbClr val="FFFF66"/>
                </a:solidFill>
              </a:rPr>
              <a:t>-</a:t>
            </a:r>
            <a:r>
              <a:rPr lang="zh-CN" altLang="en-US" dirty="0">
                <a:solidFill>
                  <a:srgbClr val="FFFF66"/>
                </a:solidFill>
              </a:rPr>
              <a:t>数据通路</a:t>
            </a:r>
          </a:p>
        </p:txBody>
      </p:sp>
      <p:sp>
        <p:nvSpPr>
          <p:cNvPr id="503818" name="Rectangle 10"/>
          <p:cNvSpPr>
            <a:spLocks noChangeArrowheads="1"/>
          </p:cNvSpPr>
          <p:nvPr/>
        </p:nvSpPr>
        <p:spPr bwMode="auto">
          <a:xfrm>
            <a:off x="0" y="15478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705179"/>
              </p:ext>
            </p:extLst>
          </p:nvPr>
        </p:nvGraphicFramePr>
        <p:xfrm>
          <a:off x="57069" y="165213"/>
          <a:ext cx="9029861" cy="644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56" name="Visio" r:id="rId3" imgW="6973212" imgH="4973400" progId="Visio.Drawing.11">
                  <p:embed/>
                </p:oleObj>
              </mc:Choice>
              <mc:Fallback>
                <p:oleObj name="Visio" r:id="rId3" imgW="6973212" imgH="49734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069" y="165213"/>
                        <a:ext cx="9029861" cy="6449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D98EE-A9AD-459A-A499-50292CDE9A6C}" type="slidenum">
              <a:rPr lang="en-US" altLang="zh-CN"/>
              <a:pPr/>
              <a:t>105</a:t>
            </a:fld>
            <a:endParaRPr lang="en-US" altLang="zh-CN"/>
          </a:p>
        </p:txBody>
      </p:sp>
      <p:sp>
        <p:nvSpPr>
          <p:cNvPr id="504835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0483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91513" cy="5248275"/>
          </a:xfrm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（相对转移）地址加法器</a:t>
            </a:r>
            <a:r>
              <a:rPr lang="zh-CN" altLang="en-US" dirty="0"/>
              <a:t>：</a:t>
            </a:r>
          </a:p>
          <a:p>
            <a:pPr marL="534988" lvl="1" indent="-260350">
              <a:lnSpc>
                <a:spcPct val="90000"/>
              </a:lnSpc>
            </a:pPr>
            <a:r>
              <a:rPr lang="zh-CN" altLang="en-US" b="1" dirty="0"/>
              <a:t>功能：</a:t>
            </a:r>
            <a:r>
              <a:rPr lang="zh-CN" altLang="en-US" b="1" dirty="0">
                <a:solidFill>
                  <a:srgbClr val="0000FF"/>
                </a:solidFill>
              </a:rPr>
              <a:t>加法</a:t>
            </a:r>
          </a:p>
          <a:p>
            <a:pPr marL="534988" lvl="1" indent="-260350">
              <a:lnSpc>
                <a:spcPct val="90000"/>
              </a:lnSpc>
            </a:pPr>
            <a:r>
              <a:rPr lang="zh-CN" altLang="en-US" b="1" dirty="0"/>
              <a:t>输入数据：</a:t>
            </a: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>
                <a:solidFill>
                  <a:srgbClr val="0000FF"/>
                </a:solidFill>
              </a:rPr>
              <a:t>PC</a:t>
            </a:r>
            <a:r>
              <a:rPr lang="zh-CN" altLang="en-US" b="1" dirty="0">
                <a:solidFill>
                  <a:srgbClr val="0000FF"/>
                </a:solidFill>
              </a:rPr>
              <a:t>的新值（</a:t>
            </a:r>
            <a:r>
              <a:rPr lang="en-US" altLang="zh-CN" b="1" dirty="0">
                <a:solidFill>
                  <a:srgbClr val="0000FF"/>
                </a:solidFill>
              </a:rPr>
              <a:t>PC+4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/>
              <a:t>16</a:t>
            </a:r>
            <a:r>
              <a:rPr lang="zh-CN" altLang="en-US" b="1" dirty="0"/>
              <a:t>位</a:t>
            </a:r>
            <a:r>
              <a:rPr lang="en-US" altLang="zh-CN" b="1" dirty="0">
                <a:solidFill>
                  <a:srgbClr val="0000FF"/>
                </a:solidFill>
              </a:rPr>
              <a:t>offset</a:t>
            </a:r>
            <a:r>
              <a:rPr lang="zh-CN" altLang="en-US" b="1" dirty="0"/>
              <a:t>经过符号扩展后的</a:t>
            </a:r>
            <a:r>
              <a:rPr lang="en-US" altLang="zh-CN" b="1" dirty="0"/>
              <a:t>32</a:t>
            </a:r>
            <a:r>
              <a:rPr lang="zh-CN" altLang="en-US" b="1" dirty="0"/>
              <a:t>位偏移量再</a:t>
            </a:r>
            <a:r>
              <a:rPr lang="zh-CN" altLang="en-US" b="1" dirty="0">
                <a:solidFill>
                  <a:srgbClr val="0000FF"/>
                </a:solidFill>
              </a:rPr>
              <a:t>左移</a:t>
            </a:r>
            <a:r>
              <a:rPr lang="en-US" altLang="zh-CN" b="1" dirty="0">
                <a:solidFill>
                  <a:srgbClr val="0000FF"/>
                </a:solidFill>
              </a:rPr>
              <a:t>2</a:t>
            </a:r>
            <a:r>
              <a:rPr lang="zh-CN" altLang="en-US" b="1" dirty="0">
                <a:solidFill>
                  <a:srgbClr val="0000FF"/>
                </a:solidFill>
              </a:rPr>
              <a:t>位</a:t>
            </a:r>
            <a:r>
              <a:rPr lang="zh-CN" altLang="en-US" b="1" dirty="0"/>
              <a:t>的值；</a:t>
            </a:r>
          </a:p>
          <a:p>
            <a:pPr marL="534988" lvl="1" indent="-260350">
              <a:lnSpc>
                <a:spcPct val="90000"/>
              </a:lnSpc>
            </a:pPr>
            <a:r>
              <a:rPr lang="zh-CN" altLang="en-US" b="1" dirty="0"/>
              <a:t>输出数据：加法结果，送</a:t>
            </a:r>
            <a:r>
              <a:rPr lang="en-US" altLang="zh-CN" b="1" dirty="0"/>
              <a:t>PC</a:t>
            </a:r>
            <a:r>
              <a:rPr lang="zh-CN" altLang="en-US" b="1" dirty="0"/>
              <a:t>的多路选择器</a:t>
            </a:r>
          </a:p>
          <a:p>
            <a:pPr marL="0" indent="0">
              <a:lnSpc>
                <a:spcPct val="9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PC</a:t>
            </a:r>
            <a:r>
              <a:rPr lang="zh-CN" altLang="en-US" dirty="0">
                <a:solidFill>
                  <a:srgbClr val="FF0000"/>
                </a:solidFill>
              </a:rPr>
              <a:t>的多路选择器：</a:t>
            </a:r>
          </a:p>
          <a:p>
            <a:pPr marL="534988" lvl="1" indent="-260350">
              <a:lnSpc>
                <a:spcPct val="90000"/>
              </a:lnSpc>
            </a:pPr>
            <a:r>
              <a:rPr lang="zh-CN" altLang="en-US" b="1" dirty="0" smtClean="0">
                <a:solidFill>
                  <a:srgbClr val="006600"/>
                </a:solidFill>
              </a:rPr>
              <a:t>四选</a:t>
            </a:r>
            <a:r>
              <a:rPr lang="zh-CN" altLang="en-US" b="1" dirty="0">
                <a:solidFill>
                  <a:srgbClr val="006600"/>
                </a:solidFill>
              </a:rPr>
              <a:t>一：由</a:t>
            </a:r>
            <a:r>
              <a:rPr lang="en-US" altLang="zh-CN" b="1" dirty="0">
                <a:solidFill>
                  <a:srgbClr val="006600"/>
                </a:solidFill>
              </a:rPr>
              <a:t>2</a:t>
            </a:r>
            <a:r>
              <a:rPr lang="zh-CN" altLang="en-US" b="1" dirty="0">
                <a:solidFill>
                  <a:srgbClr val="006600"/>
                </a:solidFill>
              </a:rPr>
              <a:t>位信号</a:t>
            </a:r>
            <a:r>
              <a:rPr lang="en-US" altLang="zh-CN" b="1" dirty="0">
                <a:solidFill>
                  <a:srgbClr val="006600"/>
                </a:solidFill>
              </a:rPr>
              <a:t>PC_s[1:0]</a:t>
            </a:r>
            <a:r>
              <a:rPr lang="zh-CN" altLang="en-US" b="1" dirty="0">
                <a:solidFill>
                  <a:srgbClr val="006600"/>
                </a:solidFill>
              </a:rPr>
              <a:t>选择；</a:t>
            </a: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>
                <a:solidFill>
                  <a:srgbClr val="0000FF"/>
                </a:solidFill>
              </a:rPr>
              <a:t>2</a:t>
            </a:r>
            <a:r>
              <a:rPr lang="en-US" altLang="zh-CN" b="1" dirty="0">
                <a:solidFill>
                  <a:srgbClr val="0000FF"/>
                </a:solidFill>
                <a:latin typeface="Arial"/>
              </a:rPr>
              <a:t>’</a:t>
            </a:r>
            <a:r>
              <a:rPr lang="en-US" altLang="zh-CN" b="1" dirty="0">
                <a:solidFill>
                  <a:srgbClr val="0000FF"/>
                </a:solidFill>
              </a:rPr>
              <a:t>b00</a:t>
            </a:r>
            <a:r>
              <a:rPr lang="zh-CN" altLang="en-US" b="1" dirty="0">
                <a:solidFill>
                  <a:srgbClr val="0000FF"/>
                </a:solidFill>
              </a:rPr>
              <a:t>：</a:t>
            </a:r>
            <a:r>
              <a:rPr lang="en-US" altLang="zh-CN" b="1" dirty="0">
                <a:solidFill>
                  <a:srgbClr val="0000FF"/>
                </a:solidFill>
              </a:rPr>
              <a:t>PC</a:t>
            </a:r>
            <a:r>
              <a:rPr lang="zh-CN" altLang="en-US" b="1" dirty="0">
                <a:solidFill>
                  <a:srgbClr val="0000FF"/>
                </a:solidFill>
              </a:rPr>
              <a:t>的新值</a:t>
            </a:r>
            <a:r>
              <a:rPr lang="en-US" altLang="zh-CN" b="1" dirty="0" err="1">
                <a:solidFill>
                  <a:srgbClr val="0000FF"/>
                </a:solidFill>
              </a:rPr>
              <a:t>PC_New</a:t>
            </a:r>
            <a:r>
              <a:rPr lang="zh-CN" altLang="en-US" b="1" dirty="0">
                <a:solidFill>
                  <a:srgbClr val="0000FF"/>
                </a:solidFill>
              </a:rPr>
              <a:t>（</a:t>
            </a:r>
            <a:r>
              <a:rPr lang="en-US" altLang="zh-CN" b="1" dirty="0">
                <a:solidFill>
                  <a:srgbClr val="0000FF"/>
                </a:solidFill>
              </a:rPr>
              <a:t>=PC+4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en-US" altLang="zh-CN" b="1" dirty="0" smtClean="0">
                <a:solidFill>
                  <a:srgbClr val="0000FF"/>
                </a:solidFill>
              </a:rPr>
              <a:t>;</a:t>
            </a: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 smtClean="0">
                <a:solidFill>
                  <a:srgbClr val="0000FF"/>
                </a:solidFill>
              </a:rPr>
              <a:t>2</a:t>
            </a:r>
            <a:r>
              <a:rPr lang="en-US" altLang="zh-CN" b="1" dirty="0" smtClean="0">
                <a:solidFill>
                  <a:srgbClr val="0000FF"/>
                </a:solidFill>
                <a:latin typeface="Arial"/>
              </a:rPr>
              <a:t>’</a:t>
            </a:r>
            <a:r>
              <a:rPr lang="en-US" altLang="zh-CN" b="1" dirty="0" smtClean="0">
                <a:solidFill>
                  <a:srgbClr val="0000FF"/>
                </a:solidFill>
              </a:rPr>
              <a:t>b01</a:t>
            </a:r>
            <a:r>
              <a:rPr lang="zh-CN" altLang="en-US" b="1" dirty="0" smtClean="0">
                <a:solidFill>
                  <a:srgbClr val="0000FF"/>
                </a:solidFill>
              </a:rPr>
              <a:t>：寄存器读</a:t>
            </a:r>
            <a:r>
              <a:rPr lang="en-US" altLang="zh-CN" b="1" dirty="0" smtClean="0">
                <a:solidFill>
                  <a:srgbClr val="0000FF"/>
                </a:solidFill>
              </a:rPr>
              <a:t>A</a:t>
            </a:r>
            <a:r>
              <a:rPr lang="zh-CN" altLang="en-US" b="1" dirty="0" smtClean="0">
                <a:solidFill>
                  <a:srgbClr val="0000FF"/>
                </a:solidFill>
              </a:rPr>
              <a:t>端口数据输出（</a:t>
            </a:r>
            <a:r>
              <a:rPr lang="en-US" altLang="zh-CN" b="1" dirty="0" err="1" smtClean="0">
                <a:solidFill>
                  <a:srgbClr val="0000FF"/>
                </a:solidFill>
              </a:rPr>
              <a:t>rs</a:t>
            </a:r>
            <a:r>
              <a:rPr lang="zh-CN" altLang="en-US" b="1" dirty="0" smtClean="0">
                <a:solidFill>
                  <a:srgbClr val="0000FF"/>
                </a:solidFill>
              </a:rPr>
              <a:t>）；</a:t>
            </a:r>
            <a:endParaRPr lang="en-US" altLang="zh-CN" b="1" dirty="0">
              <a:solidFill>
                <a:srgbClr val="0000FF"/>
              </a:solidFill>
            </a:endParaRP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 smtClean="0">
                <a:solidFill>
                  <a:srgbClr val="0000FF"/>
                </a:solidFill>
              </a:rPr>
              <a:t>2</a:t>
            </a:r>
            <a:r>
              <a:rPr lang="en-US" altLang="zh-CN" b="1" dirty="0" smtClean="0">
                <a:solidFill>
                  <a:srgbClr val="0000FF"/>
                </a:solidFill>
                <a:latin typeface="Arial"/>
              </a:rPr>
              <a:t>’</a:t>
            </a:r>
            <a:r>
              <a:rPr lang="en-US" altLang="zh-CN" b="1" dirty="0" smtClean="0">
                <a:solidFill>
                  <a:srgbClr val="0000FF"/>
                </a:solidFill>
              </a:rPr>
              <a:t>b10</a:t>
            </a:r>
            <a:r>
              <a:rPr lang="zh-CN" altLang="en-US" b="1" dirty="0" smtClean="0">
                <a:solidFill>
                  <a:srgbClr val="0000FF"/>
                </a:solidFill>
              </a:rPr>
              <a:t>：</a:t>
            </a:r>
            <a:r>
              <a:rPr lang="zh-CN" altLang="en-US" b="1" dirty="0">
                <a:solidFill>
                  <a:srgbClr val="0000FF"/>
                </a:solidFill>
              </a:rPr>
              <a:t>地址加法器的输出（</a:t>
            </a:r>
            <a:r>
              <a:rPr lang="en-US" altLang="zh-CN" b="1" dirty="0">
                <a:solidFill>
                  <a:srgbClr val="0000FF"/>
                </a:solidFill>
              </a:rPr>
              <a:t>= PC+4+offset*4</a:t>
            </a:r>
            <a:r>
              <a:rPr lang="zh-CN" altLang="en-US" b="1" dirty="0">
                <a:solidFill>
                  <a:srgbClr val="0000FF"/>
                </a:solidFill>
              </a:rPr>
              <a:t>）；</a:t>
            </a:r>
          </a:p>
          <a:p>
            <a:pPr marL="901700" lvl="2" indent="-182563">
              <a:lnSpc>
                <a:spcPct val="90000"/>
              </a:lnSpc>
            </a:pPr>
            <a:r>
              <a:rPr lang="en-US" altLang="zh-CN" b="1" dirty="0" smtClean="0">
                <a:solidFill>
                  <a:srgbClr val="0000FF"/>
                </a:solidFill>
              </a:rPr>
              <a:t>2</a:t>
            </a:r>
            <a:r>
              <a:rPr lang="en-US" altLang="zh-CN" b="1" dirty="0" smtClean="0">
                <a:solidFill>
                  <a:srgbClr val="0000FF"/>
                </a:solidFill>
                <a:latin typeface="Arial"/>
              </a:rPr>
              <a:t>’</a:t>
            </a:r>
            <a:r>
              <a:rPr lang="en-US" altLang="zh-CN" b="1" dirty="0" smtClean="0">
                <a:solidFill>
                  <a:srgbClr val="0000FF"/>
                </a:solidFill>
              </a:rPr>
              <a:t>b11</a:t>
            </a:r>
            <a:r>
              <a:rPr lang="zh-CN" altLang="en-US" b="1" dirty="0" smtClean="0">
                <a:solidFill>
                  <a:srgbClr val="0000FF"/>
                </a:solidFill>
              </a:rPr>
              <a:t>：</a:t>
            </a:r>
            <a:r>
              <a:rPr lang="zh-CN" altLang="en-US" b="1" dirty="0">
                <a:solidFill>
                  <a:srgbClr val="0000FF"/>
                </a:solidFill>
              </a:rPr>
              <a:t>页面寻址的拼接地址</a:t>
            </a:r>
            <a:r>
              <a:rPr lang="en-US" altLang="zh-CN" sz="2000" b="1" dirty="0">
                <a:solidFill>
                  <a:srgbClr val="0000FF"/>
                </a:solidFill>
              </a:rPr>
              <a:t>{</a:t>
            </a:r>
            <a:r>
              <a:rPr lang="en-US" altLang="zh-CN" sz="2000" b="1" dirty="0">
                <a:solidFill>
                  <a:srgbClr val="0000FF"/>
                </a:solidFill>
                <a:latin typeface="Arial" charset="0"/>
              </a:rPr>
              <a:t>PC[31:28],address,2’b00</a:t>
            </a:r>
            <a:r>
              <a:rPr lang="en-US" altLang="zh-CN" sz="2000" b="1" dirty="0">
                <a:solidFill>
                  <a:srgbClr val="0000FF"/>
                </a:solidFill>
              </a:rPr>
              <a:t>}</a:t>
            </a:r>
          </a:p>
        </p:txBody>
      </p:sp>
      <p:sp>
        <p:nvSpPr>
          <p:cNvPr id="504838" name="Rectangle 6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173913" cy="563563"/>
          </a:xfrm>
          <a:noFill/>
          <a:ln/>
        </p:spPr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）转移指令  </a:t>
            </a:r>
            <a:r>
              <a:rPr lang="en-US" altLang="zh-CN" dirty="0">
                <a:solidFill>
                  <a:srgbClr val="FFFF66"/>
                </a:solidFill>
              </a:rPr>
              <a:t>-</a:t>
            </a:r>
            <a:r>
              <a:rPr lang="zh-CN" altLang="en-US" dirty="0">
                <a:solidFill>
                  <a:srgbClr val="FFFF66"/>
                </a:solidFill>
              </a:rPr>
              <a:t>部件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DA221-FECF-4CCD-8E19-AB7627E8D4D7}" type="slidenum">
              <a:rPr lang="en-US" altLang="zh-CN"/>
              <a:pPr/>
              <a:t>106</a:t>
            </a:fld>
            <a:endParaRPr lang="en-US" altLang="zh-CN"/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" charset="0"/>
              </a:rPr>
              <a:t>（</a:t>
            </a:r>
            <a:r>
              <a:rPr lang="en-US" altLang="zh-CN" dirty="0" smtClean="0">
                <a:latin typeface="Arial" charset="0"/>
              </a:rPr>
              <a:t>3</a:t>
            </a:r>
            <a:r>
              <a:rPr lang="zh-CN" altLang="en-US" dirty="0" smtClean="0">
                <a:latin typeface="Arial" charset="0"/>
              </a:rPr>
              <a:t>）转移指令   </a:t>
            </a:r>
            <a:r>
              <a:rPr lang="en-US" altLang="zh-CN" dirty="0">
                <a:solidFill>
                  <a:srgbClr val="FFFF66"/>
                </a:solidFill>
              </a:rPr>
              <a:t>-</a:t>
            </a:r>
            <a:r>
              <a:rPr lang="zh-CN" altLang="en-US" dirty="0">
                <a:solidFill>
                  <a:srgbClr val="FFFF66"/>
                </a:solidFill>
              </a:rPr>
              <a:t>控制信号</a:t>
            </a:r>
          </a:p>
        </p:txBody>
      </p:sp>
      <p:sp>
        <p:nvSpPr>
          <p:cNvPr id="50893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0893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1057275"/>
          </a:xfrm>
        </p:spPr>
        <p:txBody>
          <a:bodyPr/>
          <a:lstStyle/>
          <a:p>
            <a:r>
              <a:rPr lang="zh-CN" altLang="en-US">
                <a:solidFill>
                  <a:srgbClr val="0000FF"/>
                </a:solidFill>
                <a:latin typeface="Arial" charset="0"/>
              </a:rPr>
              <a:t>转移类指令的控制信号：</a:t>
            </a:r>
          </a:p>
          <a:p>
            <a:pPr lvl="1"/>
            <a:r>
              <a:rPr lang="en-US" altLang="zh-CN" b="1">
                <a:latin typeface="Arial" charset="0"/>
              </a:rPr>
              <a:t>PC_s[1:0]</a:t>
            </a:r>
            <a:r>
              <a:rPr lang="zh-CN" altLang="en-US" b="1">
                <a:latin typeface="Arial" charset="0"/>
              </a:rPr>
              <a:t>：选择</a:t>
            </a:r>
            <a:r>
              <a:rPr lang="en-US" altLang="zh-CN" b="1">
                <a:latin typeface="Arial" charset="0"/>
              </a:rPr>
              <a:t>PC</a:t>
            </a:r>
            <a:r>
              <a:rPr lang="zh-CN" altLang="en-US" b="1">
                <a:latin typeface="Arial" charset="0"/>
              </a:rPr>
              <a:t>的更新值</a:t>
            </a:r>
          </a:p>
        </p:txBody>
      </p:sp>
      <p:pic>
        <p:nvPicPr>
          <p:cNvPr id="508933" name="Picture 5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32301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09218" name="Group 2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09193"/>
              </p:ext>
            </p:extLst>
          </p:nvPr>
        </p:nvGraphicFramePr>
        <p:xfrm>
          <a:off x="611982" y="2127021"/>
          <a:ext cx="7920035" cy="4230251"/>
        </p:xfrm>
        <a:graphic>
          <a:graphicData uri="http://schemas.openxmlformats.org/drawingml/2006/table">
            <a:tbl>
              <a:tblPr/>
              <a:tblGrid>
                <a:gridCol w="1583754"/>
                <a:gridCol w="725891"/>
                <a:gridCol w="792081"/>
                <a:gridCol w="858088"/>
                <a:gridCol w="1008093"/>
                <a:gridCol w="864096"/>
                <a:gridCol w="1296367"/>
                <a:gridCol w="791665"/>
              </a:tblGrid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信号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型指令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addi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lw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sw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jr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beq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Jal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4333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w_r_s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imm_s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rt_imm_s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wr_data_s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ALU_OP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***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+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Write_Reg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388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Mem_Write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425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PC_s[1:0]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ZF=1:10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ZF=0:00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0893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9989B-2928-43D7-A4A4-56174476CB7B}" type="slidenum">
              <a:rPr lang="en-US" altLang="zh-CN"/>
              <a:pPr/>
              <a:t>107</a:t>
            </a:fld>
            <a:endParaRPr lang="en-US" altLang="zh-CN"/>
          </a:p>
        </p:txBody>
      </p:sp>
      <p:sp>
        <p:nvSpPr>
          <p:cNvPr id="363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四、</a:t>
            </a:r>
            <a:r>
              <a:rPr lang="en-US" altLang="zh-CN" dirty="0"/>
              <a:t>MIPS</a:t>
            </a:r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 smtClean="0"/>
              <a:t>的指令执行过程</a:t>
            </a:r>
            <a:endParaRPr lang="zh-CN" altLang="en-US" dirty="0"/>
          </a:p>
        </p:txBody>
      </p:sp>
      <p:sp>
        <p:nvSpPr>
          <p:cNvPr id="363525" name="AutoShape 5"/>
          <p:cNvSpPr>
            <a:spLocks noChangeArrowheads="1"/>
          </p:cNvSpPr>
          <p:nvPr/>
        </p:nvSpPr>
        <p:spPr bwMode="gray">
          <a:xfrm>
            <a:off x="1776413" y="1381125"/>
            <a:ext cx="474027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26" name="AutoShape 6"/>
          <p:cNvSpPr>
            <a:spLocks noChangeArrowheads="1"/>
          </p:cNvSpPr>
          <p:nvPr/>
        </p:nvSpPr>
        <p:spPr bwMode="gray">
          <a:xfrm>
            <a:off x="1360488" y="1268413"/>
            <a:ext cx="747712" cy="6477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27" name="AutoShape 7"/>
          <p:cNvSpPr>
            <a:spLocks noChangeArrowheads="1"/>
          </p:cNvSpPr>
          <p:nvPr/>
        </p:nvSpPr>
        <p:spPr bwMode="gray">
          <a:xfrm>
            <a:off x="1776413" y="2328863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28" name="AutoShape 8"/>
          <p:cNvSpPr>
            <a:spLocks noChangeArrowheads="1"/>
          </p:cNvSpPr>
          <p:nvPr/>
        </p:nvSpPr>
        <p:spPr bwMode="gray">
          <a:xfrm>
            <a:off x="1360488" y="2203450"/>
            <a:ext cx="747712" cy="720725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29" name="AutoShape 9"/>
          <p:cNvSpPr>
            <a:spLocks noChangeArrowheads="1"/>
          </p:cNvSpPr>
          <p:nvPr/>
        </p:nvSpPr>
        <p:spPr bwMode="gray">
          <a:xfrm>
            <a:off x="1776413" y="3298825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tx2">
                  <a:gamma/>
                  <a:tint val="21176"/>
                  <a:invGamma/>
                </a:schemeClr>
              </a:gs>
              <a:gs pos="100000">
                <a:schemeClr val="tx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30" name="AutoShape 10"/>
          <p:cNvSpPr>
            <a:spLocks noChangeArrowheads="1"/>
          </p:cNvSpPr>
          <p:nvPr/>
        </p:nvSpPr>
        <p:spPr bwMode="gray">
          <a:xfrm>
            <a:off x="1360488" y="3173413"/>
            <a:ext cx="747712" cy="720725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3531" name="Text Box 11"/>
          <p:cNvSpPr txBox="1">
            <a:spLocks noChangeArrowheads="1"/>
          </p:cNvSpPr>
          <p:nvPr/>
        </p:nvSpPr>
        <p:spPr bwMode="gray">
          <a:xfrm>
            <a:off x="2386013" y="1389063"/>
            <a:ext cx="36988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zh-CN" altLang="en-US" b="1">
                <a:hlinkClick r:id="rId2" action="ppaction://hlinksldjump"/>
              </a:rPr>
              <a:t>指令执行过程概述</a:t>
            </a:r>
            <a:endParaRPr lang="zh-CN" altLang="en-US" b="1"/>
          </a:p>
        </p:txBody>
      </p:sp>
      <p:sp>
        <p:nvSpPr>
          <p:cNvPr id="363532" name="Text Box 12"/>
          <p:cNvSpPr txBox="1">
            <a:spLocks noChangeArrowheads="1"/>
          </p:cNvSpPr>
          <p:nvPr/>
        </p:nvSpPr>
        <p:spPr bwMode="gray">
          <a:xfrm>
            <a:off x="1392238" y="1393825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itchFamily="2" charset="-122"/>
              </a:rPr>
              <a:t>一</a:t>
            </a:r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)</a:t>
            </a:r>
          </a:p>
        </p:txBody>
      </p:sp>
      <p:sp>
        <p:nvSpPr>
          <p:cNvPr id="363533" name="Text Box 13"/>
          <p:cNvSpPr txBox="1">
            <a:spLocks noChangeArrowheads="1"/>
          </p:cNvSpPr>
          <p:nvPr/>
        </p:nvSpPr>
        <p:spPr bwMode="gray">
          <a:xfrm>
            <a:off x="2386013" y="2370138"/>
            <a:ext cx="3554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zh-CN" altLang="en-US" b="1">
                <a:hlinkClick r:id="rId3" action="ppaction://hlinksldjump"/>
              </a:rPr>
              <a:t>典型指令的执行过程</a:t>
            </a:r>
            <a:endParaRPr lang="zh-CN" altLang="en-US" b="1"/>
          </a:p>
        </p:txBody>
      </p:sp>
      <p:sp>
        <p:nvSpPr>
          <p:cNvPr id="363534" name="Text Box 14"/>
          <p:cNvSpPr txBox="1">
            <a:spLocks noChangeArrowheads="1"/>
          </p:cNvSpPr>
          <p:nvPr/>
        </p:nvSpPr>
        <p:spPr bwMode="gray">
          <a:xfrm>
            <a:off x="1392238" y="2373313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itchFamily="2" charset="-122"/>
              </a:rPr>
              <a:t>二</a:t>
            </a:r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)</a:t>
            </a:r>
          </a:p>
        </p:txBody>
      </p:sp>
      <p:sp>
        <p:nvSpPr>
          <p:cNvPr id="363535" name="Text Box 15"/>
          <p:cNvSpPr txBox="1">
            <a:spLocks noChangeArrowheads="1"/>
          </p:cNvSpPr>
          <p:nvPr/>
        </p:nvSpPr>
        <p:spPr bwMode="gray">
          <a:xfrm>
            <a:off x="2386013" y="3332163"/>
            <a:ext cx="31226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zh-CN" altLang="en-US" b="1">
                <a:hlinkClick r:id="rId4" action="ppaction://hlinksldjump"/>
              </a:rPr>
              <a:t>计算机的工作过程</a:t>
            </a:r>
            <a:endParaRPr lang="zh-CN" altLang="en-US" b="1"/>
          </a:p>
        </p:txBody>
      </p:sp>
      <p:sp>
        <p:nvSpPr>
          <p:cNvPr id="363536" name="Text Box 16"/>
          <p:cNvSpPr txBox="1">
            <a:spLocks noChangeArrowheads="1"/>
          </p:cNvSpPr>
          <p:nvPr/>
        </p:nvSpPr>
        <p:spPr bwMode="gray">
          <a:xfrm>
            <a:off x="1392238" y="3384550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itchFamily="2" charset="-122"/>
              </a:rPr>
              <a:t>三</a:t>
            </a:r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)</a:t>
            </a:r>
          </a:p>
        </p:txBody>
      </p:sp>
      <p:pic>
        <p:nvPicPr>
          <p:cNvPr id="17" name="Picture 6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900" y="5661248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8E0D56-345F-417F-B3E7-263D038673DE}" type="slidenum">
              <a:rPr lang="en-US" altLang="zh-CN"/>
              <a:pPr/>
              <a:t>108</a:t>
            </a:fld>
            <a:endParaRPr lang="en-US" altLang="zh-CN"/>
          </a:p>
        </p:txBody>
      </p:sp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（一）指令执行过程概述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052513"/>
            <a:ext cx="7489825" cy="936625"/>
          </a:xfrm>
        </p:spPr>
        <p:txBody>
          <a:bodyPr/>
          <a:lstStyle/>
          <a:p>
            <a:pPr marL="274638" indent="-274638">
              <a:lnSpc>
                <a:spcPct val="110000"/>
              </a:lnSpc>
            </a:pPr>
            <a:r>
              <a:rPr lang="zh-CN" altLang="en-US" sz="2400">
                <a:latin typeface="Arial" charset="0"/>
              </a:rPr>
              <a:t>一条指令的执行过程包括</a:t>
            </a:r>
            <a:r>
              <a:rPr lang="zh-CN" altLang="en-US" sz="2400">
                <a:solidFill>
                  <a:srgbClr val="A50021"/>
                </a:solidFill>
                <a:latin typeface="Arial" charset="0"/>
              </a:rPr>
              <a:t>取指令</a:t>
            </a: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、分析指令、</a:t>
            </a:r>
            <a:r>
              <a:rPr lang="zh-CN" altLang="en-US" sz="2400">
                <a:solidFill>
                  <a:srgbClr val="A50021"/>
                </a:solidFill>
                <a:latin typeface="Arial" charset="0"/>
              </a:rPr>
              <a:t>执行指令</a:t>
            </a:r>
            <a:r>
              <a:rPr lang="zh-CN" altLang="en-US" sz="2400">
                <a:latin typeface="Arial" charset="0"/>
              </a:rPr>
              <a:t>三个步骤：</a:t>
            </a:r>
            <a:endParaRPr lang="zh-CN" altLang="en-US" sz="2400">
              <a:solidFill>
                <a:srgbClr val="A50021"/>
              </a:solidFill>
              <a:latin typeface="Arial" charset="0"/>
            </a:endParaRPr>
          </a:p>
        </p:txBody>
      </p:sp>
      <p:sp>
        <p:nvSpPr>
          <p:cNvPr id="388100" name="Rectangle 4"/>
          <p:cNvSpPr>
            <a:spLocks noChangeArrowheads="1"/>
          </p:cNvSpPr>
          <p:nvPr/>
        </p:nvSpPr>
        <p:spPr bwMode="auto">
          <a:xfrm>
            <a:off x="395288" y="2895600"/>
            <a:ext cx="1663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</a:pPr>
            <a:r>
              <a:rPr lang="en-US" altLang="zh-CN" b="1">
                <a:solidFill>
                  <a:srgbClr val="A50021"/>
                </a:solidFill>
              </a:rPr>
              <a:t>1</a:t>
            </a:r>
            <a:r>
              <a:rPr lang="zh-CN" altLang="en-US" b="1">
                <a:solidFill>
                  <a:srgbClr val="A50021"/>
                </a:solidFill>
              </a:rPr>
              <a:t>、取指令</a:t>
            </a:r>
            <a:r>
              <a:rPr lang="zh-CN" altLang="en-US"/>
              <a:t> </a:t>
            </a:r>
          </a:p>
        </p:txBody>
      </p:sp>
      <p:sp>
        <p:nvSpPr>
          <p:cNvPr id="388101" name="Rectangle 5"/>
          <p:cNvSpPr>
            <a:spLocks noChangeArrowheads="1"/>
          </p:cNvSpPr>
          <p:nvPr/>
        </p:nvSpPr>
        <p:spPr bwMode="auto">
          <a:xfrm>
            <a:off x="2195513" y="2103438"/>
            <a:ext cx="23288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指令在哪里？</a:t>
            </a:r>
          </a:p>
        </p:txBody>
      </p:sp>
      <p:sp>
        <p:nvSpPr>
          <p:cNvPr id="388102" name="AutoShape 6"/>
          <p:cNvSpPr>
            <a:spLocks/>
          </p:cNvSpPr>
          <p:nvPr/>
        </p:nvSpPr>
        <p:spPr bwMode="auto">
          <a:xfrm>
            <a:off x="1927225" y="2103438"/>
            <a:ext cx="287338" cy="2663825"/>
          </a:xfrm>
          <a:prstGeom prst="leftBrace">
            <a:avLst>
              <a:gd name="adj1" fmla="val 77256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8103" name="Rectangle 7"/>
          <p:cNvSpPr>
            <a:spLocks noChangeArrowheads="1"/>
          </p:cNvSpPr>
          <p:nvPr/>
        </p:nvSpPr>
        <p:spPr bwMode="auto">
          <a:xfrm>
            <a:off x="2214563" y="4503738"/>
            <a:ext cx="2070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③</a:t>
            </a:r>
            <a:r>
              <a:rPr lang="zh-CN" altLang="en-US" b="1">
                <a:solidFill>
                  <a:srgbClr val="0000FF"/>
                </a:solidFill>
              </a:rPr>
              <a:t>取到哪里？</a:t>
            </a:r>
          </a:p>
        </p:txBody>
      </p:sp>
      <p:sp>
        <p:nvSpPr>
          <p:cNvPr id="388104" name="Rectangle 8"/>
          <p:cNvSpPr>
            <a:spLocks noChangeArrowheads="1"/>
          </p:cNvSpPr>
          <p:nvPr/>
        </p:nvSpPr>
        <p:spPr bwMode="auto">
          <a:xfrm>
            <a:off x="2195513" y="2895600"/>
            <a:ext cx="18716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如何取？</a:t>
            </a:r>
          </a:p>
        </p:txBody>
      </p:sp>
      <p:sp>
        <p:nvSpPr>
          <p:cNvPr id="388105" name="Line 9"/>
          <p:cNvSpPr>
            <a:spLocks noChangeShapeType="1"/>
          </p:cNvSpPr>
          <p:nvPr/>
        </p:nvSpPr>
        <p:spPr bwMode="auto">
          <a:xfrm>
            <a:off x="4446588" y="23193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06" name="Rectangle 10"/>
          <p:cNvSpPr>
            <a:spLocks noChangeArrowheads="1"/>
          </p:cNvSpPr>
          <p:nvPr/>
        </p:nvSpPr>
        <p:spPr bwMode="auto">
          <a:xfrm>
            <a:off x="5238750" y="2103438"/>
            <a:ext cx="1997075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b="1">
                <a:solidFill>
                  <a:srgbClr val="0000FF"/>
                </a:solidFill>
              </a:rPr>
              <a:t>指令在主存</a:t>
            </a:r>
          </a:p>
        </p:txBody>
      </p:sp>
      <p:sp>
        <p:nvSpPr>
          <p:cNvPr id="388107" name="Line 11"/>
          <p:cNvSpPr>
            <a:spLocks noChangeShapeType="1"/>
          </p:cNvSpPr>
          <p:nvPr/>
        </p:nvSpPr>
        <p:spPr bwMode="auto">
          <a:xfrm>
            <a:off x="3635375" y="3111500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08" name="Rectangle 12"/>
          <p:cNvSpPr>
            <a:spLocks noChangeArrowheads="1"/>
          </p:cNvSpPr>
          <p:nvPr/>
        </p:nvSpPr>
        <p:spPr bwMode="auto">
          <a:xfrm>
            <a:off x="4354513" y="2895600"/>
            <a:ext cx="1206500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b="1">
                <a:solidFill>
                  <a:srgbClr val="0000FF"/>
                </a:solidFill>
              </a:rPr>
              <a:t>读主存</a:t>
            </a:r>
          </a:p>
        </p:txBody>
      </p:sp>
      <p:sp>
        <p:nvSpPr>
          <p:cNvPr id="388109" name="Line 13"/>
          <p:cNvSpPr>
            <a:spLocks noChangeShapeType="1"/>
          </p:cNvSpPr>
          <p:nvPr/>
        </p:nvSpPr>
        <p:spPr bwMode="auto">
          <a:xfrm flipV="1">
            <a:off x="5435600" y="3182938"/>
            <a:ext cx="576263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0" name="Rectangle 14"/>
          <p:cNvSpPr>
            <a:spLocks noChangeArrowheads="1"/>
          </p:cNvSpPr>
          <p:nvPr/>
        </p:nvSpPr>
        <p:spPr bwMode="auto">
          <a:xfrm>
            <a:off x="5992813" y="2852738"/>
            <a:ext cx="2232025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指令地址</a:t>
            </a:r>
            <a:r>
              <a:rPr lang="en-US" altLang="zh-CN" b="1">
                <a:solidFill>
                  <a:srgbClr val="0000FF"/>
                </a:solidFill>
              </a:rPr>
              <a:t>=</a:t>
            </a:r>
            <a:r>
              <a:rPr lang="zh-CN" altLang="en-US" b="1">
                <a:solidFill>
                  <a:srgbClr val="0000FF"/>
                </a:solidFill>
              </a:rPr>
              <a:t>？</a:t>
            </a:r>
          </a:p>
        </p:txBody>
      </p:sp>
      <p:sp>
        <p:nvSpPr>
          <p:cNvPr id="388111" name="Line 15"/>
          <p:cNvSpPr>
            <a:spLocks noChangeShapeType="1"/>
          </p:cNvSpPr>
          <p:nvPr/>
        </p:nvSpPr>
        <p:spPr bwMode="auto">
          <a:xfrm>
            <a:off x="7308850" y="3284538"/>
            <a:ext cx="0" cy="503237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2" name="Rectangle 16"/>
          <p:cNvSpPr>
            <a:spLocks noChangeArrowheads="1"/>
          </p:cNvSpPr>
          <p:nvPr/>
        </p:nvSpPr>
        <p:spPr bwMode="auto">
          <a:xfrm>
            <a:off x="6588125" y="3806825"/>
            <a:ext cx="1368425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在</a:t>
            </a:r>
            <a:r>
              <a:rPr lang="en-US" altLang="zh-CN" b="1">
                <a:solidFill>
                  <a:srgbClr val="0000FF"/>
                </a:solidFill>
              </a:rPr>
              <a:t>PC</a:t>
            </a:r>
            <a:r>
              <a:rPr lang="zh-CN" altLang="en-US" b="1">
                <a:solidFill>
                  <a:srgbClr val="0000FF"/>
                </a:solidFill>
              </a:rPr>
              <a:t>中</a:t>
            </a:r>
          </a:p>
        </p:txBody>
      </p:sp>
      <p:sp>
        <p:nvSpPr>
          <p:cNvPr id="388113" name="Line 17"/>
          <p:cNvSpPr>
            <a:spLocks noChangeShapeType="1"/>
          </p:cNvSpPr>
          <p:nvPr/>
        </p:nvSpPr>
        <p:spPr bwMode="auto">
          <a:xfrm>
            <a:off x="4067175" y="47196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4" name="Rectangle 18"/>
          <p:cNvSpPr>
            <a:spLocks noChangeArrowheads="1"/>
          </p:cNvSpPr>
          <p:nvPr/>
        </p:nvSpPr>
        <p:spPr bwMode="auto">
          <a:xfrm>
            <a:off x="4787900" y="4522788"/>
            <a:ext cx="3168650" cy="85090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单周期</a:t>
            </a:r>
            <a:r>
              <a:rPr lang="en-US" altLang="zh-CN" b="1">
                <a:solidFill>
                  <a:srgbClr val="0000FF"/>
                </a:solidFill>
              </a:rPr>
              <a:t>CPU</a:t>
            </a:r>
            <a:r>
              <a:rPr lang="zh-CN" altLang="en-US" b="1">
                <a:solidFill>
                  <a:srgbClr val="0000FF"/>
                </a:solidFill>
              </a:rPr>
              <a:t>：译码器</a:t>
            </a:r>
          </a:p>
          <a:p>
            <a:r>
              <a:rPr lang="zh-CN" altLang="en-US" b="1">
                <a:solidFill>
                  <a:srgbClr val="0000FF"/>
                </a:solidFill>
              </a:rPr>
              <a:t>多周期</a:t>
            </a:r>
            <a:r>
              <a:rPr lang="en-US" altLang="zh-CN" b="1">
                <a:solidFill>
                  <a:srgbClr val="0000FF"/>
                </a:solidFill>
              </a:rPr>
              <a:t>CPU</a:t>
            </a:r>
            <a:r>
              <a:rPr lang="zh-CN" altLang="en-US" b="1">
                <a:solidFill>
                  <a:srgbClr val="0000FF"/>
                </a:solidFill>
              </a:rPr>
              <a:t>：</a:t>
            </a:r>
            <a:r>
              <a:rPr lang="en-US" altLang="zh-CN" b="1">
                <a:solidFill>
                  <a:srgbClr val="0000FF"/>
                </a:solidFill>
              </a:rPr>
              <a:t>IR</a:t>
            </a:r>
          </a:p>
        </p:txBody>
      </p:sp>
      <p:sp>
        <p:nvSpPr>
          <p:cNvPr id="388115" name="Rectangle 19"/>
          <p:cNvSpPr>
            <a:spLocks noChangeArrowheads="1"/>
          </p:cNvSpPr>
          <p:nvPr/>
        </p:nvSpPr>
        <p:spPr bwMode="auto">
          <a:xfrm>
            <a:off x="468313" y="5630863"/>
            <a:ext cx="755967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1341438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520825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700213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1879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336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7940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251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708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  <a:ea typeface="黑体" pitchFamily="2" charset="-122"/>
              </a:rPr>
              <a:t>总结：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取指令就是以</a:t>
            </a:r>
            <a:r>
              <a:rPr lang="en-US" altLang="zh-CN" b="1">
                <a:solidFill>
                  <a:srgbClr val="FF0000"/>
                </a:solidFill>
                <a:ea typeface="黑体" pitchFamily="2" charset="-122"/>
              </a:rPr>
              <a:t>PC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为地址读存储器，读出的指令送</a:t>
            </a:r>
            <a:r>
              <a:rPr lang="en-US" altLang="zh-CN" b="1">
                <a:solidFill>
                  <a:srgbClr val="FF0000"/>
                </a:solidFill>
                <a:ea typeface="黑体" pitchFamily="2" charset="-122"/>
              </a:rPr>
              <a:t>IR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或者指令译码器，</a:t>
            </a:r>
            <a:r>
              <a:rPr lang="en-US" altLang="zh-CN" b="1">
                <a:solidFill>
                  <a:srgbClr val="FF0000"/>
                </a:solidFill>
                <a:ea typeface="黑体" pitchFamily="2" charset="-122"/>
              </a:rPr>
              <a:t>PC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自增。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8810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8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8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8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88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8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8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88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8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88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88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88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8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88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88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6" dur="1" fill="hold"/>
                                        <p:tgtEl>
                                          <p:spTgt spid="38811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100" grpId="0"/>
      <p:bldP spid="388101" grpId="0"/>
      <p:bldP spid="388102" grpId="0" animBg="1"/>
      <p:bldP spid="388103" grpId="0"/>
      <p:bldP spid="388104" grpId="0"/>
      <p:bldP spid="388105" grpId="0" animBg="1"/>
      <p:bldP spid="388106" grpId="0" animBg="1"/>
      <p:bldP spid="388107" grpId="0" animBg="1"/>
      <p:bldP spid="388108" grpId="0" animBg="1"/>
      <p:bldP spid="388109" grpId="0" animBg="1"/>
      <p:bldP spid="388110" grpId="0" animBg="1"/>
      <p:bldP spid="388111" grpId="0" animBg="1"/>
      <p:bldP spid="388112" grpId="0" animBg="1"/>
      <p:bldP spid="388113" grpId="0" animBg="1"/>
      <p:bldP spid="388114" grpId="0" animBg="1"/>
      <p:bldP spid="388115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1A7807-30E2-418A-A556-83EB34A7307F}" type="slidenum">
              <a:rPr lang="en-US" altLang="zh-CN"/>
              <a:pPr/>
              <a:t>109</a:t>
            </a:fld>
            <a:endParaRPr lang="en-US" altLang="zh-CN"/>
          </a:p>
        </p:txBody>
      </p:sp>
      <p:sp>
        <p:nvSpPr>
          <p:cNvPr id="389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（一）指令执行过程概述</a:t>
            </a:r>
          </a:p>
        </p:txBody>
      </p:sp>
      <p:sp>
        <p:nvSpPr>
          <p:cNvPr id="389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989138"/>
            <a:ext cx="1401762" cy="720725"/>
          </a:xfrm>
        </p:spPr>
        <p:txBody>
          <a:bodyPr/>
          <a:lstStyle/>
          <a:p>
            <a:pPr marL="444500" indent="-444500">
              <a:lnSpc>
                <a:spcPct val="80000"/>
              </a:lnSpc>
              <a:buFont typeface="Wingdings" pitchFamily="2" charset="2"/>
              <a:buNone/>
            </a:pPr>
            <a:r>
              <a:rPr lang="en-US" altLang="zh-CN" sz="2400">
                <a:solidFill>
                  <a:srgbClr val="990033"/>
                </a:solidFill>
                <a:latin typeface="Arial" charset="0"/>
              </a:rPr>
              <a:t>2</a:t>
            </a: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、分析指令：</a:t>
            </a:r>
          </a:p>
        </p:txBody>
      </p:sp>
      <p:sp>
        <p:nvSpPr>
          <p:cNvPr id="389125" name="Rectangle 5"/>
          <p:cNvSpPr>
            <a:spLocks noChangeArrowheads="1"/>
          </p:cNvSpPr>
          <p:nvPr/>
        </p:nvSpPr>
        <p:spPr bwMode="auto">
          <a:xfrm>
            <a:off x="2051050" y="1412875"/>
            <a:ext cx="24495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指令的功能？</a:t>
            </a:r>
          </a:p>
        </p:txBody>
      </p:sp>
      <p:sp>
        <p:nvSpPr>
          <p:cNvPr id="389126" name="AutoShape 6"/>
          <p:cNvSpPr>
            <a:spLocks/>
          </p:cNvSpPr>
          <p:nvPr/>
        </p:nvSpPr>
        <p:spPr bwMode="auto">
          <a:xfrm>
            <a:off x="1908175" y="1412875"/>
            <a:ext cx="215900" cy="2016125"/>
          </a:xfrm>
          <a:prstGeom prst="leftBrace">
            <a:avLst>
              <a:gd name="adj1" fmla="val 77819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9128" name="Rectangle 8"/>
          <p:cNvSpPr>
            <a:spLocks noChangeArrowheads="1"/>
          </p:cNvSpPr>
          <p:nvPr/>
        </p:nvSpPr>
        <p:spPr bwMode="auto">
          <a:xfrm>
            <a:off x="2051050" y="2205038"/>
            <a:ext cx="2736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操作数在哪里？</a:t>
            </a:r>
          </a:p>
        </p:txBody>
      </p:sp>
      <p:sp>
        <p:nvSpPr>
          <p:cNvPr id="389129" name="Line 9"/>
          <p:cNvSpPr>
            <a:spLocks noChangeShapeType="1"/>
          </p:cNvSpPr>
          <p:nvPr/>
        </p:nvSpPr>
        <p:spPr bwMode="auto">
          <a:xfrm>
            <a:off x="4356100" y="1628775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30" name="Rectangle 10"/>
          <p:cNvSpPr>
            <a:spLocks noChangeArrowheads="1"/>
          </p:cNvSpPr>
          <p:nvPr/>
        </p:nvSpPr>
        <p:spPr bwMode="auto">
          <a:xfrm>
            <a:off x="5148263" y="1431925"/>
            <a:ext cx="2519362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对</a:t>
            </a:r>
            <a:r>
              <a:rPr lang="en-US" altLang="zh-CN" b="1">
                <a:solidFill>
                  <a:srgbClr val="0000FF"/>
                </a:solidFill>
              </a:rPr>
              <a:t>OP</a:t>
            </a:r>
            <a:r>
              <a:rPr lang="zh-CN" altLang="en-US" b="1">
                <a:solidFill>
                  <a:srgbClr val="0000FF"/>
                </a:solidFill>
              </a:rPr>
              <a:t>字段译码</a:t>
            </a:r>
          </a:p>
        </p:txBody>
      </p:sp>
      <p:sp>
        <p:nvSpPr>
          <p:cNvPr id="389133" name="Line 13"/>
          <p:cNvSpPr>
            <a:spLocks noChangeShapeType="1"/>
          </p:cNvSpPr>
          <p:nvPr/>
        </p:nvSpPr>
        <p:spPr bwMode="auto">
          <a:xfrm flipV="1">
            <a:off x="4643438" y="24209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34" name="Rectangle 14"/>
          <p:cNvSpPr>
            <a:spLocks noChangeArrowheads="1"/>
          </p:cNvSpPr>
          <p:nvPr/>
        </p:nvSpPr>
        <p:spPr bwMode="auto">
          <a:xfrm>
            <a:off x="5435600" y="2205038"/>
            <a:ext cx="2160588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识别寻址方式</a:t>
            </a:r>
          </a:p>
        </p:txBody>
      </p:sp>
      <p:sp>
        <p:nvSpPr>
          <p:cNvPr id="389140" name="Rectangle 20"/>
          <p:cNvSpPr>
            <a:spLocks noChangeArrowheads="1"/>
          </p:cNvSpPr>
          <p:nvPr/>
        </p:nvSpPr>
        <p:spPr bwMode="auto">
          <a:xfrm>
            <a:off x="2051050" y="2924175"/>
            <a:ext cx="2736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③</a:t>
            </a:r>
            <a:r>
              <a:rPr lang="zh-CN" altLang="en-US" b="1">
                <a:solidFill>
                  <a:srgbClr val="0000FF"/>
                </a:solidFill>
              </a:rPr>
              <a:t>指令含几个字？</a:t>
            </a:r>
          </a:p>
        </p:txBody>
      </p:sp>
      <p:sp>
        <p:nvSpPr>
          <p:cNvPr id="389141" name="Line 21"/>
          <p:cNvSpPr>
            <a:spLocks noChangeShapeType="1"/>
          </p:cNvSpPr>
          <p:nvPr/>
        </p:nvSpPr>
        <p:spPr bwMode="auto">
          <a:xfrm>
            <a:off x="4575175" y="3140075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42" name="Rectangle 22"/>
          <p:cNvSpPr>
            <a:spLocks noChangeArrowheads="1"/>
          </p:cNvSpPr>
          <p:nvPr/>
        </p:nvSpPr>
        <p:spPr bwMode="auto">
          <a:xfrm>
            <a:off x="5292725" y="2924175"/>
            <a:ext cx="2371725" cy="85090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确定是否要继续取指令第二字</a:t>
            </a:r>
          </a:p>
        </p:txBody>
      </p:sp>
      <p:sp>
        <p:nvSpPr>
          <p:cNvPr id="389148" name="Rectangle 28"/>
          <p:cNvSpPr>
            <a:spLocks noChangeArrowheads="1"/>
          </p:cNvSpPr>
          <p:nvPr/>
        </p:nvSpPr>
        <p:spPr bwMode="auto">
          <a:xfrm>
            <a:off x="611188" y="4149725"/>
            <a:ext cx="7489825" cy="96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531813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  <a:ea typeface="黑体" pitchFamily="2" charset="-122"/>
              </a:rPr>
              <a:t>总结：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分析指令就是控制指令译码器</a:t>
            </a:r>
            <a:r>
              <a:rPr lang="en-US" altLang="zh-CN" b="1">
                <a:solidFill>
                  <a:srgbClr val="FF0000"/>
                </a:solidFill>
                <a:ea typeface="黑体" pitchFamily="2" charset="-122"/>
              </a:rPr>
              <a:t>ID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工作，产生识别指令</a:t>
            </a:r>
            <a:r>
              <a:rPr lang="en-US" altLang="zh-CN" b="1">
                <a:solidFill>
                  <a:srgbClr val="FF0000"/>
                </a:solidFill>
                <a:ea typeface="黑体" pitchFamily="2" charset="-122"/>
              </a:rPr>
              <a:t>OP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和寻址方式的控制信号。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9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89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89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89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9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9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9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9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89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1" fill="hold"/>
                                        <p:tgtEl>
                                          <p:spTgt spid="3891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5" grpId="0"/>
      <p:bldP spid="389126" grpId="0" animBg="1"/>
      <p:bldP spid="389128" grpId="0"/>
      <p:bldP spid="389129" grpId="0" animBg="1"/>
      <p:bldP spid="389130" grpId="0" animBg="1"/>
      <p:bldP spid="389133" grpId="0" animBg="1"/>
      <p:bldP spid="389134" grpId="0" animBg="1"/>
      <p:bldP spid="389140" grpId="0"/>
      <p:bldP spid="389141" grpId="0" animBg="1"/>
      <p:bldP spid="389142" grpId="0" animBg="1"/>
      <p:bldP spid="3891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A04BE-7EC1-4297-9C54-9BF1625137A3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3481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1188" y="1196975"/>
            <a:ext cx="3960812" cy="4103688"/>
          </a:xfrm>
        </p:spPr>
        <p:txBody>
          <a:bodyPr/>
          <a:lstStyle/>
          <a:p>
            <a:pPr marL="274638" indent="-274638">
              <a:lnSpc>
                <a:spcPct val="110000"/>
              </a:lnSpc>
            </a:pPr>
            <a:r>
              <a:rPr lang="zh-CN" altLang="en-US" sz="2400">
                <a:latin typeface="Arial" charset="0"/>
              </a:rPr>
              <a:t>指令的执行可分为：</a:t>
            </a:r>
          </a:p>
          <a:p>
            <a:pPr marL="627063" lvl="1" indent="-173038">
              <a:lnSpc>
                <a:spcPct val="110000"/>
              </a:lnSpc>
            </a:pPr>
            <a:r>
              <a:rPr lang="zh-CN" altLang="en-US" b="1">
                <a:solidFill>
                  <a:srgbClr val="990033"/>
                </a:solidFill>
                <a:latin typeface="Arial" charset="0"/>
              </a:rPr>
              <a:t>取指令周期：</a:t>
            </a:r>
            <a:r>
              <a:rPr lang="zh-CN" altLang="en-US" b="1">
                <a:latin typeface="Arial" charset="0"/>
              </a:rPr>
              <a:t>从存储器中取出一条指令，并对该指令的操作码译码；</a:t>
            </a:r>
          </a:p>
          <a:p>
            <a:pPr marL="627063" lvl="1" indent="-173038">
              <a:lnSpc>
                <a:spcPct val="110000"/>
              </a:lnSpc>
            </a:pPr>
            <a:r>
              <a:rPr lang="zh-CN" altLang="en-US" b="1">
                <a:solidFill>
                  <a:srgbClr val="990033"/>
                </a:solidFill>
                <a:latin typeface="Arial" charset="0"/>
              </a:rPr>
              <a:t>执行周期：</a:t>
            </a:r>
            <a:r>
              <a:rPr lang="zh-CN" altLang="en-US" b="1">
                <a:latin typeface="Arial" charset="0"/>
              </a:rPr>
              <a:t>执行该指令。</a:t>
            </a:r>
          </a:p>
          <a:p>
            <a:pPr marL="274638" indent="-274638">
              <a:lnSpc>
                <a:spcPct val="110000"/>
              </a:lnSpc>
            </a:pP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译码可能并不对应任何状态，</a:t>
            </a:r>
            <a:r>
              <a:rPr lang="zh-CN" altLang="en-US" sz="2400">
                <a:latin typeface="Arial" charset="0"/>
              </a:rPr>
              <a:t>它只是取指令结束后到各条指令的执行周期之间的一个多路选择。</a:t>
            </a:r>
          </a:p>
        </p:txBody>
      </p:sp>
      <p:sp>
        <p:nvSpPr>
          <p:cNvPr id="3481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  <p:pic>
        <p:nvPicPr>
          <p:cNvPr id="348165" name="Picture 5" descr="back11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37288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48166" name="Object 6"/>
          <p:cNvGraphicFramePr>
            <a:graphicFrameLocks noChangeAspect="1"/>
          </p:cNvGraphicFramePr>
          <p:nvPr/>
        </p:nvGraphicFramePr>
        <p:xfrm>
          <a:off x="4500563" y="1268413"/>
          <a:ext cx="4248150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99" name="Visio" r:id="rId6" imgW="3747897" imgH="3429762" progId="Visio.Drawing.11">
                  <p:embed/>
                </p:oleObj>
              </mc:Choice>
              <mc:Fallback>
                <p:oleObj name="Visio" r:id="rId6" imgW="3747897" imgH="3429762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1268413"/>
                        <a:ext cx="4248150" cy="3895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00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4816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84633-7B9A-4452-AB28-A61B5E0BFE87}" type="slidenum">
              <a:rPr lang="en-US" altLang="zh-CN"/>
              <a:pPr/>
              <a:t>110</a:t>
            </a:fld>
            <a:endParaRPr lang="en-US" altLang="zh-CN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（一）指令执行过程概述</a:t>
            </a:r>
          </a:p>
        </p:txBody>
      </p:sp>
      <p:sp>
        <p:nvSpPr>
          <p:cNvPr id="429062" name="Rectangle 6"/>
          <p:cNvSpPr>
            <a:spLocks noChangeArrowheads="1"/>
          </p:cNvSpPr>
          <p:nvPr/>
        </p:nvSpPr>
        <p:spPr bwMode="auto">
          <a:xfrm>
            <a:off x="1835150" y="2719388"/>
            <a:ext cx="26352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执行操作或处理</a:t>
            </a:r>
          </a:p>
        </p:txBody>
      </p:sp>
      <p:sp>
        <p:nvSpPr>
          <p:cNvPr id="429068" name="Rectangle 12"/>
          <p:cNvSpPr>
            <a:spLocks noChangeArrowheads="1"/>
          </p:cNvSpPr>
          <p:nvPr/>
        </p:nvSpPr>
        <p:spPr bwMode="auto">
          <a:xfrm>
            <a:off x="4284663" y="1412875"/>
            <a:ext cx="4032250" cy="103505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000" rIns="0">
            <a:spAutoFit/>
          </a:bodyPr>
          <a:lstStyle/>
          <a:p>
            <a:r>
              <a:rPr lang="zh-CN" altLang="en-US" sz="2000" b="1">
                <a:solidFill>
                  <a:srgbClr val="0000FF"/>
                </a:solidFill>
              </a:rPr>
              <a:t>取指令剩余字（如果需要的话）；</a:t>
            </a:r>
          </a:p>
          <a:p>
            <a:r>
              <a:rPr lang="zh-CN" altLang="en-US" sz="2000" b="1">
                <a:solidFill>
                  <a:srgbClr val="0000FF"/>
                </a:solidFill>
              </a:rPr>
              <a:t>根据寻址方式计算操作数的</a:t>
            </a:r>
            <a:r>
              <a:rPr lang="en-US" altLang="zh-CN" sz="2000" b="1">
                <a:solidFill>
                  <a:srgbClr val="0000FF"/>
                </a:solidFill>
              </a:rPr>
              <a:t>EA</a:t>
            </a:r>
            <a:r>
              <a:rPr lang="zh-CN" altLang="en-US" sz="2000" b="1">
                <a:solidFill>
                  <a:srgbClr val="0000FF"/>
                </a:solidFill>
              </a:rPr>
              <a:t>；</a:t>
            </a:r>
          </a:p>
          <a:p>
            <a:r>
              <a:rPr lang="zh-CN" altLang="en-US" sz="2000" b="1">
                <a:solidFill>
                  <a:srgbClr val="0000FF"/>
                </a:solidFill>
              </a:rPr>
              <a:t>取操作数。</a:t>
            </a:r>
          </a:p>
        </p:txBody>
      </p:sp>
      <p:sp>
        <p:nvSpPr>
          <p:cNvPr id="429069" name="Rectangle 13"/>
          <p:cNvSpPr>
            <a:spLocks noChangeArrowheads="1"/>
          </p:cNvSpPr>
          <p:nvPr/>
        </p:nvSpPr>
        <p:spPr bwMode="auto">
          <a:xfrm>
            <a:off x="395288" y="1927225"/>
            <a:ext cx="1439862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44500" indent="-4445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623888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</a:pPr>
            <a:r>
              <a:rPr lang="en-US" altLang="zh-CN" b="1">
                <a:solidFill>
                  <a:srgbClr val="A50021"/>
                </a:solidFill>
                <a:ea typeface="黑体" pitchFamily="2" charset="-122"/>
              </a:rPr>
              <a:t>3</a:t>
            </a:r>
            <a:r>
              <a:rPr lang="zh-CN" altLang="en-US" b="1">
                <a:solidFill>
                  <a:srgbClr val="A50021"/>
                </a:solidFill>
                <a:ea typeface="黑体" pitchFamily="2" charset="-122"/>
              </a:rPr>
              <a:t>、执行指令</a:t>
            </a:r>
            <a:r>
              <a:rPr lang="zh-CN" altLang="en-US">
                <a:ea typeface="黑体" pitchFamily="2" charset="-122"/>
              </a:rPr>
              <a:t> </a:t>
            </a:r>
          </a:p>
        </p:txBody>
      </p:sp>
      <p:sp>
        <p:nvSpPr>
          <p:cNvPr id="429073" name="AutoShape 17"/>
          <p:cNvSpPr>
            <a:spLocks/>
          </p:cNvSpPr>
          <p:nvPr/>
        </p:nvSpPr>
        <p:spPr bwMode="auto">
          <a:xfrm>
            <a:off x="1690688" y="1628775"/>
            <a:ext cx="144462" cy="1595438"/>
          </a:xfrm>
          <a:prstGeom prst="leftBrace">
            <a:avLst>
              <a:gd name="adj1" fmla="val 92033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9074" name="Rectangle 18"/>
          <p:cNvSpPr>
            <a:spLocks noChangeArrowheads="1"/>
          </p:cNvSpPr>
          <p:nvPr/>
        </p:nvSpPr>
        <p:spPr bwMode="auto">
          <a:xfrm>
            <a:off x="1835150" y="1628775"/>
            <a:ext cx="1716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取操作数</a:t>
            </a:r>
          </a:p>
        </p:txBody>
      </p:sp>
      <p:sp>
        <p:nvSpPr>
          <p:cNvPr id="429075" name="Line 19"/>
          <p:cNvSpPr>
            <a:spLocks noChangeShapeType="1"/>
          </p:cNvSpPr>
          <p:nvPr/>
        </p:nvSpPr>
        <p:spPr bwMode="auto">
          <a:xfrm>
            <a:off x="3492500" y="1916113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9076" name="Line 20"/>
          <p:cNvSpPr>
            <a:spLocks noChangeShapeType="1"/>
          </p:cNvSpPr>
          <p:nvPr/>
        </p:nvSpPr>
        <p:spPr bwMode="auto">
          <a:xfrm>
            <a:off x="4427538" y="3008313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9077" name="Rectangle 21"/>
          <p:cNvSpPr>
            <a:spLocks noChangeArrowheads="1"/>
          </p:cNvSpPr>
          <p:nvPr/>
        </p:nvSpPr>
        <p:spPr bwMode="auto">
          <a:xfrm>
            <a:off x="5289550" y="2647950"/>
            <a:ext cx="2738438" cy="103505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0000FF"/>
                </a:solidFill>
              </a:rPr>
              <a:t>根据指令功能执行：传送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计算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移位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转移等操作</a:t>
            </a:r>
          </a:p>
        </p:txBody>
      </p:sp>
      <p:sp>
        <p:nvSpPr>
          <p:cNvPr id="429079" name="Rectangle 23"/>
          <p:cNvSpPr>
            <a:spLocks noChangeArrowheads="1"/>
          </p:cNvSpPr>
          <p:nvPr/>
        </p:nvSpPr>
        <p:spPr bwMode="auto">
          <a:xfrm>
            <a:off x="539750" y="4149725"/>
            <a:ext cx="7561263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531813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  <a:ea typeface="黑体" pitchFamily="2" charset="-122"/>
              </a:rPr>
              <a:t>总结：</a:t>
            </a:r>
            <a:r>
              <a:rPr lang="zh-CN" altLang="en-US" b="1">
                <a:solidFill>
                  <a:srgbClr val="FF0000"/>
                </a:solidFill>
                <a:ea typeface="黑体" pitchFamily="2" charset="-122"/>
              </a:rPr>
              <a:t>执行指令的具体操作取决于指令的功能与寻址方式。</a:t>
            </a:r>
          </a:p>
        </p:txBody>
      </p:sp>
      <p:pic>
        <p:nvPicPr>
          <p:cNvPr id="429081" name="Picture 25" descr="back11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59499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2906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29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29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29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4290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42908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062" grpId="0"/>
      <p:bldP spid="429068" grpId="0" animBg="1"/>
      <p:bldP spid="429069" grpId="0"/>
      <p:bldP spid="429073" grpId="0" animBg="1"/>
      <p:bldP spid="429074" grpId="0"/>
      <p:bldP spid="429075" grpId="0" animBg="1"/>
      <p:bldP spid="429076" grpId="0" animBg="1"/>
      <p:bldP spid="429077" grpId="0" animBg="1"/>
      <p:bldP spid="429079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450B4-5F07-49D1-9ED3-52028B87F680}" type="slidenum">
              <a:rPr lang="en-US" altLang="zh-CN"/>
              <a:pPr/>
              <a:t>111</a:t>
            </a:fld>
            <a:endParaRPr lang="en-US" altLang="zh-CN"/>
          </a:p>
        </p:txBody>
      </p:sp>
      <p:sp>
        <p:nvSpPr>
          <p:cNvPr id="366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（二）典型指令的执行过程</a:t>
            </a:r>
          </a:p>
        </p:txBody>
      </p:sp>
      <p:sp>
        <p:nvSpPr>
          <p:cNvPr id="366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052513"/>
            <a:ext cx="3743325" cy="1008062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altLang="zh-CN" sz="2400">
                <a:latin typeface="Arial" charset="0"/>
                <a:hlinkClick r:id="rId3" action="ppaction://hlinksldjump"/>
              </a:rPr>
              <a:t>1</a:t>
            </a:r>
            <a:r>
              <a:rPr lang="zh-CN" altLang="en-US" sz="2400">
                <a:latin typeface="Arial" charset="0"/>
                <a:hlinkClick r:id="rId3" action="ppaction://hlinksldjump"/>
              </a:rPr>
              <a:t>、</a:t>
            </a:r>
            <a:r>
              <a:rPr lang="en-US" altLang="zh-CN" sz="2400">
                <a:latin typeface="Arial" charset="0"/>
                <a:hlinkClick r:id="rId3" action="ppaction://hlinksldjump"/>
              </a:rPr>
              <a:t>R</a:t>
            </a:r>
            <a:r>
              <a:rPr lang="zh-CN" altLang="en-US" sz="2400">
                <a:latin typeface="Arial" charset="0"/>
                <a:hlinkClick r:id="rId3" action="ppaction://hlinksldjump"/>
              </a:rPr>
              <a:t>型指令</a:t>
            </a:r>
            <a:endParaRPr lang="zh-CN" altLang="en-US" sz="2400">
              <a:latin typeface="Arial" charset="0"/>
            </a:endParaRPr>
          </a:p>
          <a:p>
            <a:pPr>
              <a:lnSpc>
                <a:spcPct val="110000"/>
              </a:lnSpc>
            </a:pPr>
            <a:r>
              <a:rPr lang="en-US" altLang="zh-CN" sz="2400">
                <a:latin typeface="Arial" charset="0"/>
                <a:hlinkClick r:id="rId4" action="ppaction://hlinksldjump"/>
              </a:rPr>
              <a:t>2</a:t>
            </a:r>
            <a:r>
              <a:rPr lang="zh-CN" altLang="en-US" sz="2400">
                <a:latin typeface="Arial" charset="0"/>
                <a:hlinkClick r:id="rId4" action="ppaction://hlinksldjump"/>
              </a:rPr>
              <a:t>、</a:t>
            </a:r>
            <a:r>
              <a:rPr lang="en-US" altLang="zh-CN" sz="2400">
                <a:latin typeface="Arial" charset="0"/>
                <a:hlinkClick r:id="rId4" action="ppaction://hlinksldjump"/>
              </a:rPr>
              <a:t>I</a:t>
            </a:r>
            <a:r>
              <a:rPr lang="zh-CN" altLang="en-US" sz="2400">
                <a:latin typeface="Arial" charset="0"/>
                <a:hlinkClick r:id="rId4" action="ppaction://hlinksldjump"/>
              </a:rPr>
              <a:t>型访存指令</a:t>
            </a:r>
            <a:endParaRPr lang="zh-CN" altLang="en-US" sz="2400">
              <a:latin typeface="Arial" charset="0"/>
            </a:endParaRPr>
          </a:p>
        </p:txBody>
      </p:sp>
      <p:graphicFrame>
        <p:nvGraphicFramePr>
          <p:cNvPr id="366747" name="Group 155"/>
          <p:cNvGraphicFramePr>
            <a:graphicFrameLocks noGrp="1"/>
          </p:cNvGraphicFramePr>
          <p:nvPr>
            <p:ph idx="4294967295"/>
          </p:nvPr>
        </p:nvGraphicFramePr>
        <p:xfrm>
          <a:off x="395288" y="2349500"/>
          <a:ext cx="8496300" cy="3817444"/>
        </p:xfrm>
        <a:graphic>
          <a:graphicData uri="http://schemas.openxmlformats.org/drawingml/2006/table">
            <a:tbl>
              <a:tblPr/>
              <a:tblGrid>
                <a:gridCol w="1655762"/>
                <a:gridCol w="2447925"/>
                <a:gridCol w="1873250"/>
                <a:gridCol w="2519363"/>
              </a:tblGrid>
              <a:tr h="458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地址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机器码</a:t>
                      </a:r>
                    </a:p>
                  </a:txBody>
                  <a:tcPr marL="396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汇编指令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功能</a:t>
                      </a:r>
                    </a:p>
                  </a:txBody>
                  <a:tcPr marL="39600" marR="39600" marT="39600" marB="39600"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0040 0000H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000000 01000 01001 10000 00000 100000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:add $s0,$t0,$t1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($t0)+($t1)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$s0</a:t>
                      </a:r>
                      <a:endParaRPr kumimoji="0" lang="en-US" altLang="zh-CN" sz="1800" b="1" i="0" u="none" strike="noStrike" cap="none" normalizeH="0" baseline="-25000" dirty="0" smtClean="0">
                        <a:ln>
                          <a:noFill/>
                        </a:ln>
                        <a:solidFill>
                          <a:srgbClr val="006600"/>
                        </a:solidFill>
                        <a:effectLst/>
                        <a:latin typeface="Arial" charset="0"/>
                        <a:ea typeface="黑体" pitchFamily="2" charset="-122"/>
                        <a:sym typeface="Wingdings" pitchFamily="2" charset="2"/>
                      </a:endParaRP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649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0040 0004H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100011 10000 10001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0000 0000 1100 1000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 $s1,200($s0)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mem[($s0)+200]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$s1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595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0040 0008H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101011 01011 10010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0000 0001 0010 1100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$s2,300($t3)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$s2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mem[($t3)+300]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671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0040 000CH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000100 10000 10001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1111 1111 1111 1100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$s0,$s1,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If ($s0=$s1)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 PC+4+(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-4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)*4PC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66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649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0040 0010H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000010 0000 0100 00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00 0000 0000 0000 00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黑体" pitchFamily="2" charset="-122"/>
                          <a:sym typeface="Wingdings" pitchFamily="2" charset="2"/>
                        </a:rPr>
                        <a:t>{PC[31:28],address,2’b00} PC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0066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</a:tbl>
          </a:graphicData>
        </a:graphic>
      </p:graphicFrame>
      <p:sp>
        <p:nvSpPr>
          <p:cNvPr id="366746" name="Rectangle 154"/>
          <p:cNvSpPr>
            <a:spLocks noChangeArrowheads="1"/>
          </p:cNvSpPr>
          <p:nvPr/>
        </p:nvSpPr>
        <p:spPr bwMode="auto">
          <a:xfrm>
            <a:off x="4643438" y="981075"/>
            <a:ext cx="3743325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charset="0"/>
                <a:hlinkClick r:id="rId5" action="ppaction://hlinksldjump"/>
              </a:rPr>
              <a:t>3</a:t>
            </a:r>
            <a:r>
              <a:rPr lang="zh-CN" altLang="en-US" sz="2400" dirty="0">
                <a:latin typeface="Arial" charset="0"/>
                <a:hlinkClick r:id="rId5" action="ppaction://hlinksldjump"/>
              </a:rPr>
              <a:t>、</a:t>
            </a:r>
            <a:r>
              <a:rPr lang="en-US" altLang="zh-CN" sz="2400" dirty="0">
                <a:latin typeface="Arial" charset="0"/>
                <a:hlinkClick r:id="rId5" action="ppaction://hlinksldjump"/>
              </a:rPr>
              <a:t>I</a:t>
            </a:r>
            <a:r>
              <a:rPr lang="zh-CN" altLang="en-US" sz="2400" dirty="0">
                <a:latin typeface="Arial" charset="0"/>
                <a:hlinkClick r:id="rId5" action="ppaction://hlinksldjump"/>
              </a:rPr>
              <a:t>型分支指令</a:t>
            </a:r>
            <a:endParaRPr lang="zh-CN" altLang="en-US" sz="2400" dirty="0">
              <a:latin typeface="Arial" charset="0"/>
            </a:endParaRP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charset="0"/>
                <a:hlinkClick r:id="rId6" action="ppaction://hlinksldjump"/>
              </a:rPr>
              <a:t>4</a:t>
            </a:r>
            <a:r>
              <a:rPr lang="zh-CN" altLang="en-US" sz="2400" dirty="0">
                <a:latin typeface="Arial" charset="0"/>
                <a:hlinkClick r:id="rId6" action="ppaction://hlinksldjump"/>
              </a:rPr>
              <a:t>、</a:t>
            </a:r>
            <a:r>
              <a:rPr lang="en-US" altLang="zh-CN" sz="2400" dirty="0">
                <a:latin typeface="Arial" charset="0"/>
                <a:hlinkClick r:id="rId6" action="ppaction://hlinksldjump"/>
              </a:rPr>
              <a:t>J</a:t>
            </a:r>
            <a:r>
              <a:rPr lang="zh-CN" altLang="en-US" sz="2400" dirty="0">
                <a:latin typeface="Arial" charset="0"/>
                <a:hlinkClick r:id="rId6" action="ppaction://hlinksldjump"/>
              </a:rPr>
              <a:t>型跳转指令</a:t>
            </a:r>
            <a:endParaRPr lang="zh-CN" altLang="en-US" sz="2400" dirty="0">
              <a:latin typeface="Arial" charset="0"/>
            </a:endParaRPr>
          </a:p>
        </p:txBody>
      </p:sp>
      <p:pic>
        <p:nvPicPr>
          <p:cNvPr id="366748" name="Picture 156" descr="back11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6308725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66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66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66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6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6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667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595" grpId="0" build="p" autoUpdateAnimBg="0"/>
      <p:bldP spid="366746" grpId="0" build="p" autoUpdateAnimBg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9DC7-DB37-4A23-9B5B-3C1FB8F25E82}" type="slidenum">
              <a:rPr lang="en-US" altLang="zh-CN"/>
              <a:pPr/>
              <a:t>112</a:t>
            </a:fld>
            <a:endParaRPr lang="en-US" altLang="zh-CN"/>
          </a:p>
        </p:txBody>
      </p:sp>
      <p:sp>
        <p:nvSpPr>
          <p:cNvPr id="514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/>
              <a:t>1</a:t>
            </a:r>
            <a:r>
              <a:rPr lang="zh-CN" altLang="en-US" sz="2800"/>
              <a:t>、</a:t>
            </a:r>
            <a:r>
              <a:rPr lang="en-US" altLang="zh-CN" sz="2800"/>
              <a:t>R</a:t>
            </a:r>
            <a:r>
              <a:rPr lang="zh-CN" altLang="en-US" sz="2800"/>
              <a:t>型指令 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数据通路</a:t>
            </a:r>
          </a:p>
        </p:txBody>
      </p:sp>
      <p:graphicFrame>
        <p:nvGraphicFramePr>
          <p:cNvPr id="51405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3244032"/>
              </p:ext>
            </p:extLst>
          </p:nvPr>
        </p:nvGraphicFramePr>
        <p:xfrm>
          <a:off x="71438" y="884238"/>
          <a:ext cx="8748712" cy="5713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88" name="Visio" r:id="rId3" imgW="7135291" imgH="4638870" progId="Visio.Drawing.11">
                  <p:embed/>
                </p:oleObj>
              </mc:Choice>
              <mc:Fallback>
                <p:oleObj name="Visio" r:id="rId3" imgW="7135291" imgH="463887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8" y="884238"/>
                        <a:ext cx="8748712" cy="5713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EFF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0C70F-1769-4374-BF44-CDB57B8DDF42}" type="slidenum">
              <a:rPr lang="en-US" altLang="zh-CN"/>
              <a:pPr/>
              <a:t>113</a:t>
            </a:fld>
            <a:endParaRPr lang="en-US" altLang="zh-CN"/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/>
              <a:t>1</a:t>
            </a:r>
            <a:r>
              <a:rPr lang="zh-CN" altLang="en-US" sz="2800"/>
              <a:t>、</a:t>
            </a:r>
            <a:r>
              <a:rPr lang="en-US" altLang="zh-CN" sz="2800"/>
              <a:t>R</a:t>
            </a:r>
            <a:r>
              <a:rPr lang="zh-CN" altLang="en-US" sz="2800"/>
              <a:t>型指令 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执行过程 </a:t>
            </a:r>
          </a:p>
        </p:txBody>
      </p:sp>
      <p:sp>
        <p:nvSpPr>
          <p:cNvPr id="51302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）根据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从指令存储器取出指令，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自增</a:t>
            </a:r>
          </a:p>
          <a:p>
            <a:pPr marL="1274763" lvl="1"/>
            <a:r>
              <a:rPr lang="zh-CN" altLang="en-US" b="1" dirty="0">
                <a:latin typeface="Arial" charset="0"/>
              </a:rPr>
              <a:t>得到</a:t>
            </a:r>
            <a:r>
              <a:rPr lang="en-US" altLang="zh-CN" b="1" dirty="0" err="1">
                <a:latin typeface="Arial" charset="0"/>
              </a:rPr>
              <a:t>I_mem</a:t>
            </a:r>
            <a:r>
              <a:rPr lang="en-US" altLang="zh-CN" b="1" dirty="0">
                <a:latin typeface="Arial" charset="0"/>
              </a:rPr>
              <a:t>[PC]</a:t>
            </a:r>
            <a:r>
              <a:rPr lang="zh-CN" altLang="en-US" b="1" dirty="0">
                <a:latin typeface="Arial" charset="0"/>
              </a:rPr>
              <a:t>，（</a:t>
            </a:r>
            <a:r>
              <a:rPr lang="en-US" altLang="zh-CN" b="1" dirty="0">
                <a:latin typeface="Arial" charset="0"/>
              </a:rPr>
              <a:t>PC</a:t>
            </a:r>
            <a:r>
              <a:rPr lang="zh-CN" altLang="en-US" b="1" dirty="0">
                <a:latin typeface="Arial" charset="0"/>
              </a:rPr>
              <a:t>）</a:t>
            </a:r>
            <a:r>
              <a:rPr lang="en-US" altLang="zh-CN" b="1" dirty="0">
                <a:latin typeface="Arial" charset="0"/>
              </a:rPr>
              <a:t>+4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）译码及控制单元工作，置各控制信号状态；读寄存器值</a:t>
            </a:r>
          </a:p>
          <a:p>
            <a:pPr marL="1274763" lvl="1"/>
            <a:r>
              <a:rPr lang="zh-CN" altLang="en-US" b="1" dirty="0">
                <a:latin typeface="Arial" charset="0"/>
              </a:rPr>
              <a:t>译码：若</a:t>
            </a:r>
            <a:r>
              <a:rPr lang="en-US" altLang="zh-CN" b="1" dirty="0">
                <a:latin typeface="Arial" charset="0"/>
              </a:rPr>
              <a:t>OP=000000</a:t>
            </a:r>
            <a:r>
              <a:rPr lang="zh-CN" altLang="en-US" b="1" dirty="0">
                <a:latin typeface="Arial" charset="0"/>
              </a:rPr>
              <a:t>，则</a:t>
            </a:r>
            <a:r>
              <a:rPr lang="zh-CN" altLang="en-US" b="1" dirty="0" smtClean="0">
                <a:latin typeface="Arial" charset="0"/>
              </a:rPr>
              <a:t>置</a:t>
            </a:r>
            <a:r>
              <a:rPr lang="en-US" altLang="zh-CN" b="1" dirty="0" err="1">
                <a:solidFill>
                  <a:srgbClr val="FF0000"/>
                </a:solidFill>
                <a:latin typeface="Arial" charset="0"/>
              </a:rPr>
              <a:t>w_r_s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=0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，</a:t>
            </a:r>
            <a:r>
              <a:rPr lang="en-US" altLang="zh-CN" b="1" dirty="0" err="1">
                <a:solidFill>
                  <a:srgbClr val="FF0000"/>
                </a:solidFill>
                <a:latin typeface="Arial" charset="0"/>
              </a:rPr>
              <a:t>rt_imm_s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=0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，</a:t>
            </a:r>
            <a:r>
              <a:rPr lang="en-US" altLang="zh-CN" b="1" dirty="0" err="1" smtClean="0">
                <a:solidFill>
                  <a:srgbClr val="FF0000"/>
                </a:solidFill>
                <a:latin typeface="Arial" charset="0"/>
              </a:rPr>
              <a:t>wr_data_s</a:t>
            </a:r>
            <a:r>
              <a:rPr lang="en-US" altLang="zh-CN" b="1" dirty="0" smtClean="0">
                <a:solidFill>
                  <a:srgbClr val="FF0000"/>
                </a:solidFill>
                <a:latin typeface="Arial" charset="0"/>
              </a:rPr>
              <a:t>=0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，</a:t>
            </a:r>
            <a:r>
              <a:rPr lang="en-US" altLang="zh-CN" b="1" dirty="0" err="1">
                <a:solidFill>
                  <a:srgbClr val="FF0000"/>
                </a:solidFill>
                <a:latin typeface="Arial" charset="0"/>
              </a:rPr>
              <a:t>Write_reg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=1,</a:t>
            </a:r>
            <a:r>
              <a:rPr lang="zh-CN" altLang="en-US" b="1" dirty="0">
                <a:latin typeface="Arial" charset="0"/>
              </a:rPr>
              <a:t>再根据</a:t>
            </a:r>
            <a:r>
              <a:rPr lang="en-US" altLang="zh-CN" b="1" dirty="0" err="1">
                <a:latin typeface="Arial" charset="0"/>
              </a:rPr>
              <a:t>func</a:t>
            </a:r>
            <a:r>
              <a:rPr lang="zh-CN" altLang="en-US" b="1" dirty="0">
                <a:latin typeface="Arial" charset="0"/>
              </a:rPr>
              <a:t>置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ALU_OP</a:t>
            </a:r>
            <a:r>
              <a:rPr lang="zh-CN" altLang="en-US" b="1" dirty="0">
                <a:latin typeface="Arial" charset="0"/>
              </a:rPr>
              <a:t>的编码。</a:t>
            </a:r>
          </a:p>
          <a:p>
            <a:pPr marL="1274763" lvl="1"/>
            <a:r>
              <a:rPr lang="zh-CN" altLang="en-US" b="1" dirty="0">
                <a:latin typeface="Arial" charset="0"/>
              </a:rPr>
              <a:t>读寄存器</a:t>
            </a:r>
            <a:r>
              <a:rPr lang="en-US" altLang="zh-CN" b="1" dirty="0" err="1">
                <a:latin typeface="Arial" charset="0"/>
              </a:rPr>
              <a:t>rs</a:t>
            </a:r>
            <a:r>
              <a:rPr lang="zh-CN" altLang="en-US" b="1" dirty="0">
                <a:latin typeface="Arial" charset="0"/>
              </a:rPr>
              <a:t>、</a:t>
            </a:r>
            <a:r>
              <a:rPr lang="en-US" altLang="zh-CN" b="1" dirty="0" err="1">
                <a:latin typeface="Arial" charset="0"/>
              </a:rPr>
              <a:t>rt</a:t>
            </a:r>
            <a:r>
              <a:rPr lang="zh-CN" altLang="en-US" b="1" dirty="0">
                <a:latin typeface="Arial" charset="0"/>
              </a:rPr>
              <a:t>的值送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；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3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ALU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执行规定的运算操作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4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ALU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运算结果写入</a:t>
            </a:r>
            <a:r>
              <a:rPr lang="en-US" altLang="zh-CN" dirty="0" err="1">
                <a:solidFill>
                  <a:srgbClr val="0000FF"/>
                </a:solidFill>
                <a:latin typeface="Arial" charset="0"/>
              </a:rPr>
              <a:t>rd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指向的寄存器。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201E3-7AED-4418-96D4-A2DA020AD6E3}" type="slidenum">
              <a:rPr lang="en-US" altLang="zh-CN"/>
              <a:pPr/>
              <a:t>114</a:t>
            </a:fld>
            <a:endParaRPr lang="en-US" altLang="zh-CN"/>
          </a:p>
        </p:txBody>
      </p:sp>
      <p:sp>
        <p:nvSpPr>
          <p:cNvPr id="367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6708775" cy="504825"/>
          </a:xfrm>
        </p:spPr>
        <p:txBody>
          <a:bodyPr/>
          <a:lstStyle/>
          <a:p>
            <a:r>
              <a:rPr lang="en-US" altLang="zh-CN" sz="2800"/>
              <a:t>1</a:t>
            </a:r>
            <a:r>
              <a:rPr lang="zh-CN" altLang="en-US" sz="2800"/>
              <a:t>、</a:t>
            </a:r>
            <a:r>
              <a:rPr lang="en-US" altLang="zh-CN" sz="2800"/>
              <a:t>R</a:t>
            </a:r>
            <a:r>
              <a:rPr lang="zh-CN" altLang="en-US" sz="2800"/>
              <a:t>型指令 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add $s0,$t0,$t1</a:t>
            </a:r>
          </a:p>
        </p:txBody>
      </p:sp>
      <p:graphicFrame>
        <p:nvGraphicFramePr>
          <p:cNvPr id="367778" name="Group 162"/>
          <p:cNvGraphicFramePr>
            <a:graphicFrameLocks noGrp="1"/>
          </p:cNvGraphicFramePr>
          <p:nvPr/>
        </p:nvGraphicFramePr>
        <p:xfrm>
          <a:off x="107950" y="1412875"/>
          <a:ext cx="8858250" cy="3138489"/>
        </p:xfrm>
        <a:graphic>
          <a:graphicData uri="http://schemas.openxmlformats.org/drawingml/2006/table">
            <a:tbl>
              <a:tblPr/>
              <a:tblGrid>
                <a:gridCol w="1800225"/>
                <a:gridCol w="1223963"/>
                <a:gridCol w="1152525"/>
                <a:gridCol w="1150937"/>
                <a:gridCol w="1081088"/>
                <a:gridCol w="1152525"/>
                <a:gridCol w="1296987"/>
              </a:tblGrid>
              <a:tr h="576263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助记符</a:t>
                      </a:r>
                      <a:endParaRPr kumimoji="0" lang="zh-CN" altLang="en-US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sym typeface="宋体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gridSpan="6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指令格式（位）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62388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31..26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25..21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20..16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15..11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10..6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5..0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6000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</a:t>
                      </a:r>
                      <a:r>
                        <a:rPr kumimoji="0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型指令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op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rd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shamt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func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rd,rs,rt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rd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华文中宋" pitchFamily="2" charset="-122"/>
                        </a:rPr>
                        <a:t>100000</a:t>
                      </a:r>
                      <a:endParaRPr kumimoji="0" lang="en-US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" charset="0"/>
                        <a:ea typeface="华文中宋" pitchFamily="2" charset="-122"/>
                        <a:cs typeface="Times New Roman" pitchFamily="18" charset="0"/>
                        <a:sym typeface="Times New Roman" pitchFamily="18" charset="0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$s0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$t0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</a:t>
                      </a: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$t1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01000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01001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</a:tbl>
          </a:graphicData>
        </a:graphic>
      </p:graphicFrame>
      <p:sp>
        <p:nvSpPr>
          <p:cNvPr id="367767" name="Rectangle 151"/>
          <p:cNvSpPr>
            <a:spLocks noChangeArrowheads="1"/>
          </p:cNvSpPr>
          <p:nvPr/>
        </p:nvSpPr>
        <p:spPr bwMode="auto">
          <a:xfrm>
            <a:off x="457200" y="4868863"/>
            <a:ext cx="82296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func=100000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：置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ALU_OP=100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，做算术加操作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7CAC5B-C934-4AED-A2D8-B5ED0FBC36FF}" type="slidenum">
              <a:rPr lang="en-US" altLang="zh-CN"/>
              <a:pPr/>
              <a:t>115</a:t>
            </a:fld>
            <a:endParaRPr lang="en-US" altLang="zh-CN"/>
          </a:p>
        </p:txBody>
      </p:sp>
      <p:sp>
        <p:nvSpPr>
          <p:cNvPr id="368642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6705600" cy="563562"/>
          </a:xfrm>
        </p:spPr>
        <p:txBody>
          <a:bodyPr/>
          <a:lstStyle/>
          <a:p>
            <a:r>
              <a:rPr lang="en-US" altLang="zh-CN" sz="2800"/>
              <a:t>1</a:t>
            </a:r>
            <a:r>
              <a:rPr lang="zh-CN" altLang="en-US" sz="2800"/>
              <a:t>、</a:t>
            </a:r>
            <a:r>
              <a:rPr lang="en-US" altLang="zh-CN" sz="2800"/>
              <a:t>R</a:t>
            </a:r>
            <a:r>
              <a:rPr lang="zh-CN" altLang="en-US" sz="2800"/>
              <a:t>型指令 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add $s0,$t0,$t1</a:t>
            </a:r>
          </a:p>
        </p:txBody>
      </p:sp>
      <p:graphicFrame>
        <p:nvGraphicFramePr>
          <p:cNvPr id="368664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0845683"/>
              </p:ext>
            </p:extLst>
          </p:nvPr>
        </p:nvGraphicFramePr>
        <p:xfrm>
          <a:off x="71438" y="884238"/>
          <a:ext cx="8748712" cy="5713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03" name="Visio" r:id="rId3" imgW="7135291" imgH="4638870" progId="Visio.Drawing.11">
                  <p:embed/>
                </p:oleObj>
              </mc:Choice>
              <mc:Fallback>
                <p:oleObj name="Visio" r:id="rId3" imgW="7135291" imgH="4638870" progId="Visio.Drawing.11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8" y="884238"/>
                        <a:ext cx="8748712" cy="57134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65" name="Rectangle 25"/>
          <p:cNvSpPr>
            <a:spLocks noChangeArrowheads="1"/>
          </p:cNvSpPr>
          <p:nvPr/>
        </p:nvSpPr>
        <p:spPr bwMode="auto">
          <a:xfrm>
            <a:off x="6623050" y="981075"/>
            <a:ext cx="2520950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>
                <a:solidFill>
                  <a:srgbClr val="0000FF"/>
                </a:solidFill>
              </a:rPr>
              <a:t>彩色的线构成数据通路</a:t>
            </a:r>
          </a:p>
        </p:txBody>
      </p:sp>
      <p:pic>
        <p:nvPicPr>
          <p:cNvPr id="368666" name="Picture 26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643890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866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F825E-3381-4B3D-8908-82F705071EBC}" type="slidenum">
              <a:rPr lang="en-US" altLang="zh-CN"/>
              <a:pPr/>
              <a:t>116</a:t>
            </a:fld>
            <a:endParaRPr lang="en-US" altLang="zh-CN"/>
          </a:p>
        </p:txBody>
      </p:sp>
      <p:sp>
        <p:nvSpPr>
          <p:cNvPr id="516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I</a:t>
            </a:r>
            <a:r>
              <a:rPr lang="zh-CN" altLang="en-US" sz="2800"/>
              <a:t>型访存指令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数据通路</a:t>
            </a:r>
          </a:p>
        </p:txBody>
      </p:sp>
      <p:graphicFrame>
        <p:nvGraphicFramePr>
          <p:cNvPr id="51609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449485"/>
              </p:ext>
            </p:extLst>
          </p:nvPr>
        </p:nvGraphicFramePr>
        <p:xfrm>
          <a:off x="251520" y="1027956"/>
          <a:ext cx="8748712" cy="5713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135" name="Visio" r:id="rId3" imgW="7135291" imgH="4638870" progId="Visio.Drawing.11">
                  <p:embed/>
                </p:oleObj>
              </mc:Choice>
              <mc:Fallback>
                <p:oleObj name="Visio" r:id="rId3" imgW="7135291" imgH="463887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1027956"/>
                        <a:ext cx="8748712" cy="57134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91B59-DCBF-40B3-832B-CE4124159402}" type="slidenum">
              <a:rPr lang="en-US" altLang="zh-CN"/>
              <a:pPr/>
              <a:t>117</a:t>
            </a:fld>
            <a:endParaRPr lang="en-US" altLang="zh-CN"/>
          </a:p>
        </p:txBody>
      </p:sp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I</a:t>
            </a:r>
            <a:r>
              <a:rPr lang="zh-CN" altLang="en-US" sz="2800"/>
              <a:t>型访存指令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执行过程 </a:t>
            </a:r>
          </a:p>
        </p:txBody>
      </p:sp>
      <p:sp>
        <p:nvSpPr>
          <p:cNvPr id="51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362950" cy="1273175"/>
          </a:xfrm>
        </p:spPr>
        <p:txBody>
          <a:bodyPr/>
          <a:lstStyle/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）根据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从指令存储器取出指令，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自增</a:t>
            </a:r>
          </a:p>
          <a:p>
            <a:pPr marL="1162050" lvl="1" indent="-173038"/>
            <a:r>
              <a:rPr lang="zh-CN" altLang="en-US" sz="2000" b="1" dirty="0">
                <a:latin typeface="Arial" charset="0"/>
              </a:rPr>
              <a:t>得到</a:t>
            </a:r>
            <a:r>
              <a:rPr lang="en-US" altLang="zh-CN" sz="2000" b="1" dirty="0" err="1">
                <a:latin typeface="Arial" charset="0"/>
              </a:rPr>
              <a:t>I_mem</a:t>
            </a:r>
            <a:r>
              <a:rPr lang="en-US" altLang="zh-CN" sz="2000" b="1" dirty="0">
                <a:latin typeface="Arial" charset="0"/>
              </a:rPr>
              <a:t>[PC]</a:t>
            </a:r>
            <a:r>
              <a:rPr lang="zh-CN" altLang="en-US" sz="2000" b="1" dirty="0">
                <a:latin typeface="Arial" charset="0"/>
              </a:rPr>
              <a:t>，（</a:t>
            </a:r>
            <a:r>
              <a:rPr lang="en-US" altLang="zh-CN" sz="2000" b="1" dirty="0">
                <a:latin typeface="Arial" charset="0"/>
              </a:rPr>
              <a:t>PC</a:t>
            </a:r>
            <a:r>
              <a:rPr lang="zh-CN" altLang="en-US" sz="2000" b="1" dirty="0">
                <a:latin typeface="Arial" charset="0"/>
              </a:rPr>
              <a:t>）</a:t>
            </a:r>
            <a:r>
              <a:rPr lang="en-US" altLang="zh-CN" sz="2000" b="1" dirty="0">
                <a:latin typeface="Arial" charset="0"/>
              </a:rPr>
              <a:t>+4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）译码及控制单元工作，置各控制信号状态；读寄存器值</a:t>
            </a:r>
          </a:p>
        </p:txBody>
      </p:sp>
      <p:sp>
        <p:nvSpPr>
          <p:cNvPr id="517125" name="Rectangle 5"/>
          <p:cNvSpPr>
            <a:spLocks noChangeArrowheads="1"/>
          </p:cNvSpPr>
          <p:nvPr/>
        </p:nvSpPr>
        <p:spPr bwMode="auto">
          <a:xfrm>
            <a:off x="179388" y="2420938"/>
            <a:ext cx="4248150" cy="2016125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273050" indent="-93663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627063" indent="-174625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106613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5146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43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sz="2400" dirty="0">
                <a:solidFill>
                  <a:srgbClr val="990033"/>
                </a:solidFill>
                <a:latin typeface="Arial" charset="0"/>
              </a:rPr>
              <a:t>取数指令：</a:t>
            </a:r>
            <a:r>
              <a:rPr lang="en-US" altLang="zh-CN" sz="2400" dirty="0" err="1">
                <a:latin typeface="Arial" charset="0"/>
              </a:rPr>
              <a:t>lw</a:t>
            </a:r>
            <a:r>
              <a:rPr lang="en-US" altLang="zh-CN" sz="2400" dirty="0">
                <a:latin typeface="Arial" charset="0"/>
              </a:rPr>
              <a:t>(OP=100011)</a:t>
            </a:r>
          </a:p>
          <a:p>
            <a:pPr lvl="1"/>
            <a:r>
              <a:rPr lang="zh-CN" altLang="en-US" sz="2000" b="1" dirty="0">
                <a:latin typeface="Arial" charset="0"/>
              </a:rPr>
              <a:t>译码：</a:t>
            </a:r>
            <a:r>
              <a:rPr lang="zh-CN" altLang="en-US" sz="2000" b="1" dirty="0" smtClean="0">
                <a:latin typeface="Arial" charset="0"/>
              </a:rPr>
              <a:t>置</a:t>
            </a:r>
            <a:r>
              <a:rPr lang="en-US" altLang="zh-CN" sz="1800" b="1" dirty="0" err="1" smtClean="0">
                <a:solidFill>
                  <a:srgbClr val="FF0000"/>
                </a:solidFill>
                <a:latin typeface="Arial" charset="0"/>
              </a:rPr>
              <a:t>w_r_s</a:t>
            </a:r>
            <a:r>
              <a:rPr lang="en-US" altLang="zh-CN" sz="1800" b="1" dirty="0" smtClean="0">
                <a:solidFill>
                  <a:srgbClr val="FF0000"/>
                </a:solidFill>
                <a:latin typeface="Arial" charset="0"/>
              </a:rPr>
              <a:t>=1,imm_s=1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, 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rt_imm_s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=1, </a:t>
            </a:r>
            <a:r>
              <a:rPr lang="en-US" altLang="zh-CN" sz="1800" b="1" dirty="0" err="1" smtClean="0">
                <a:solidFill>
                  <a:srgbClr val="FF0000"/>
                </a:solidFill>
                <a:latin typeface="Arial" charset="0"/>
              </a:rPr>
              <a:t>wr_data_s</a:t>
            </a:r>
            <a:r>
              <a:rPr lang="en-US" altLang="zh-CN" sz="1800" b="1" dirty="0" smtClean="0">
                <a:solidFill>
                  <a:srgbClr val="FF0000"/>
                </a:solidFill>
                <a:latin typeface="Arial" charset="0"/>
              </a:rPr>
              <a:t>=1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, 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Write_reg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=1, ALU_OP=100, 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Mem_write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=0;</a:t>
            </a:r>
          </a:p>
          <a:p>
            <a:pPr lvl="1"/>
            <a:r>
              <a:rPr lang="zh-CN" altLang="en-US" sz="2000" b="1" dirty="0">
                <a:latin typeface="Arial" charset="0"/>
              </a:rPr>
              <a:t>读寄存器：</a:t>
            </a:r>
            <a:r>
              <a:rPr lang="en-US" altLang="zh-CN" sz="2000" b="1" dirty="0" err="1">
                <a:latin typeface="Arial" charset="0"/>
              </a:rPr>
              <a:t>rs</a:t>
            </a:r>
            <a:r>
              <a:rPr lang="zh-CN" altLang="en-US" sz="2000" b="1" dirty="0">
                <a:latin typeface="Arial" charset="0"/>
              </a:rPr>
              <a:t>的值送</a:t>
            </a:r>
            <a:r>
              <a:rPr lang="en-US" altLang="zh-CN" sz="2000" b="1" dirty="0">
                <a:latin typeface="Arial" charset="0"/>
              </a:rPr>
              <a:t>ALU;</a:t>
            </a:r>
            <a:endParaRPr lang="en-US" altLang="zh-CN" sz="2000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517127" name="Rectangle 7"/>
          <p:cNvSpPr>
            <a:spLocks noChangeArrowheads="1"/>
          </p:cNvSpPr>
          <p:nvPr/>
        </p:nvSpPr>
        <p:spPr bwMode="auto">
          <a:xfrm>
            <a:off x="395288" y="4437063"/>
            <a:ext cx="8229600" cy="57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809625" indent="-809625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162050" indent="-173038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528763" indent="-187325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106613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5146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43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3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）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ALU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执行算术加运算操作，计算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EA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；</a:t>
            </a:r>
          </a:p>
        </p:txBody>
      </p:sp>
      <p:sp>
        <p:nvSpPr>
          <p:cNvPr id="517128" name="Rectangle 8"/>
          <p:cNvSpPr>
            <a:spLocks noChangeArrowheads="1"/>
          </p:cNvSpPr>
          <p:nvPr/>
        </p:nvSpPr>
        <p:spPr bwMode="auto">
          <a:xfrm>
            <a:off x="4572000" y="2420938"/>
            <a:ext cx="4392613" cy="2016125"/>
          </a:xfrm>
          <a:prstGeom prst="rect">
            <a:avLst/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273050" indent="-93663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627063" indent="-174625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106613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5146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43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sz="2400" dirty="0">
                <a:solidFill>
                  <a:srgbClr val="990033"/>
                </a:solidFill>
                <a:latin typeface="Arial" charset="0"/>
              </a:rPr>
              <a:t>存数指令：</a:t>
            </a:r>
            <a:r>
              <a:rPr lang="en-US" altLang="zh-CN" sz="2400" dirty="0" err="1">
                <a:latin typeface="Arial" charset="0"/>
              </a:rPr>
              <a:t>sw</a:t>
            </a:r>
            <a:r>
              <a:rPr lang="en-US" altLang="zh-CN" sz="2400" dirty="0">
                <a:latin typeface="Arial" charset="0"/>
              </a:rPr>
              <a:t>(OP=101011)</a:t>
            </a:r>
          </a:p>
          <a:p>
            <a:pPr lvl="1"/>
            <a:r>
              <a:rPr lang="zh-CN" altLang="en-US" sz="2000" b="1" dirty="0">
                <a:latin typeface="Arial" charset="0"/>
              </a:rPr>
              <a:t>译码：置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imm_s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=1,rt_imm_s=1, 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Write_reg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=0,  ALU_OP=100, </a:t>
            </a:r>
            <a:r>
              <a:rPr lang="en-US" altLang="zh-CN" sz="1800" b="1" dirty="0" err="1">
                <a:solidFill>
                  <a:srgbClr val="FF0000"/>
                </a:solidFill>
                <a:latin typeface="Arial" charset="0"/>
              </a:rPr>
              <a:t>Mem_write</a:t>
            </a:r>
            <a:r>
              <a:rPr lang="en-US" altLang="zh-CN" sz="1800" b="1" dirty="0">
                <a:solidFill>
                  <a:srgbClr val="FF0000"/>
                </a:solidFill>
                <a:latin typeface="Arial" charset="0"/>
              </a:rPr>
              <a:t>=1;</a:t>
            </a:r>
          </a:p>
          <a:p>
            <a:pPr lvl="1"/>
            <a:r>
              <a:rPr lang="zh-CN" altLang="en-US" sz="2000" b="1" dirty="0">
                <a:latin typeface="Arial" charset="0"/>
              </a:rPr>
              <a:t>读寄存器： </a:t>
            </a:r>
            <a:r>
              <a:rPr lang="en-US" altLang="zh-CN" sz="2000" b="1" dirty="0" err="1">
                <a:latin typeface="Arial" charset="0"/>
              </a:rPr>
              <a:t>rs</a:t>
            </a:r>
            <a:r>
              <a:rPr lang="zh-CN" altLang="en-US" sz="2000" b="1" dirty="0">
                <a:latin typeface="Arial" charset="0"/>
              </a:rPr>
              <a:t>的值送</a:t>
            </a:r>
            <a:r>
              <a:rPr lang="en-US" altLang="zh-CN" sz="2000" b="1" dirty="0">
                <a:latin typeface="Arial" charset="0"/>
              </a:rPr>
              <a:t>ALU</a:t>
            </a:r>
            <a:r>
              <a:rPr lang="zh-CN" altLang="en-US" sz="2000" b="1" dirty="0">
                <a:latin typeface="Arial" charset="0"/>
              </a:rPr>
              <a:t>，</a:t>
            </a:r>
            <a:r>
              <a:rPr lang="en-US" altLang="zh-CN" sz="2000" b="1" dirty="0" err="1">
                <a:latin typeface="Arial" charset="0"/>
              </a:rPr>
              <a:t>rt</a:t>
            </a:r>
            <a:r>
              <a:rPr lang="zh-CN" altLang="en-US" sz="2000" b="1" dirty="0">
                <a:latin typeface="Arial" charset="0"/>
              </a:rPr>
              <a:t>的值送数据存储器</a:t>
            </a:r>
          </a:p>
        </p:txBody>
      </p:sp>
      <p:sp>
        <p:nvSpPr>
          <p:cNvPr id="517129" name="Rectangle 9"/>
          <p:cNvSpPr>
            <a:spLocks noChangeArrowheads="1"/>
          </p:cNvSpPr>
          <p:nvPr/>
        </p:nvSpPr>
        <p:spPr bwMode="auto">
          <a:xfrm>
            <a:off x="250825" y="5013325"/>
            <a:ext cx="4249738" cy="1341438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162050" indent="-173038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528763" indent="-187325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106613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5146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43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取数指令</a:t>
            </a:r>
            <a:r>
              <a:rPr lang="en-US" altLang="zh-CN" sz="2400">
                <a:solidFill>
                  <a:srgbClr val="990033"/>
                </a:solidFill>
                <a:latin typeface="Arial" charset="0"/>
              </a:rPr>
              <a:t>lw</a:t>
            </a: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：</a:t>
            </a:r>
          </a:p>
          <a:p>
            <a:pPr>
              <a:buFont typeface="Wingdings" pitchFamily="2" charset="2"/>
              <a:buNone/>
            </a:pP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4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）数据存储器执行读操作</a:t>
            </a:r>
          </a:p>
          <a:p>
            <a:pPr>
              <a:buFont typeface="Wingdings" pitchFamily="2" charset="2"/>
              <a:buNone/>
            </a:pP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5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）写入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rt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指向的寄存器</a:t>
            </a:r>
          </a:p>
        </p:txBody>
      </p:sp>
      <p:sp>
        <p:nvSpPr>
          <p:cNvPr id="517130" name="Rectangle 10"/>
          <p:cNvSpPr>
            <a:spLocks noChangeArrowheads="1"/>
          </p:cNvSpPr>
          <p:nvPr/>
        </p:nvSpPr>
        <p:spPr bwMode="auto">
          <a:xfrm>
            <a:off x="4643438" y="5013325"/>
            <a:ext cx="4249737" cy="936625"/>
          </a:xfrm>
          <a:prstGeom prst="rect">
            <a:avLst/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52425" indent="-352425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162050" indent="-173038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528763" indent="-187325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106613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5146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43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存数指令</a:t>
            </a:r>
            <a:r>
              <a:rPr lang="en-US" altLang="zh-CN" sz="2400">
                <a:solidFill>
                  <a:srgbClr val="990033"/>
                </a:solidFill>
                <a:latin typeface="Arial" charset="0"/>
              </a:rPr>
              <a:t>sw</a:t>
            </a: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：</a:t>
            </a:r>
          </a:p>
          <a:p>
            <a:pPr>
              <a:buFont typeface="Wingdings" pitchFamily="2" charset="2"/>
              <a:buNone/>
            </a:pP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4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）数据存储器执行写操作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1712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51712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51712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51712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51713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7125" grpId="0" animBg="1"/>
      <p:bldP spid="517127" grpId="0"/>
      <p:bldP spid="517128" grpId="0" animBg="1"/>
      <p:bldP spid="517129" grpId="0" animBg="1"/>
      <p:bldP spid="517130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2326E-BFD0-40C5-BF6D-39493D91EB5B}" type="slidenum">
              <a:rPr lang="en-US" altLang="zh-CN"/>
              <a:pPr/>
              <a:t>118</a:t>
            </a:fld>
            <a:endParaRPr lang="en-US" altLang="zh-CN"/>
          </a:p>
        </p:txBody>
      </p:sp>
      <p:sp>
        <p:nvSpPr>
          <p:cNvPr id="518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6708775" cy="504825"/>
          </a:xfrm>
        </p:spPr>
        <p:txBody>
          <a:bodyPr/>
          <a:lstStyle/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I</a:t>
            </a:r>
            <a:r>
              <a:rPr lang="zh-CN" altLang="en-US" sz="2800"/>
              <a:t>型访存指令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lw</a:t>
            </a:r>
            <a:r>
              <a:rPr lang="zh-CN" altLang="en-US" sz="2800">
                <a:solidFill>
                  <a:srgbClr val="FFFF66"/>
                </a:solidFill>
                <a:latin typeface="Arial" charset="0"/>
              </a:rPr>
              <a:t>、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sw</a:t>
            </a:r>
          </a:p>
        </p:txBody>
      </p:sp>
      <p:graphicFrame>
        <p:nvGraphicFramePr>
          <p:cNvPr id="518336" name="Group 192"/>
          <p:cNvGraphicFramePr>
            <a:graphicFrameLocks noGrp="1"/>
          </p:cNvGraphicFramePr>
          <p:nvPr/>
        </p:nvGraphicFramePr>
        <p:xfrm>
          <a:off x="323850" y="1412875"/>
          <a:ext cx="8496300" cy="3622678"/>
        </p:xfrm>
        <a:graphic>
          <a:graphicData uri="http://schemas.openxmlformats.org/drawingml/2006/table">
            <a:tbl>
              <a:tblPr/>
              <a:tblGrid>
                <a:gridCol w="2016125"/>
                <a:gridCol w="1152525"/>
                <a:gridCol w="1150938"/>
                <a:gridCol w="1223962"/>
                <a:gridCol w="2952750"/>
              </a:tblGrid>
              <a:tr h="431800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助记符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sym typeface="宋体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指令格式（位）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032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31..26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25..21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20..16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15.. 0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型指令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op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offset/imme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rt, offset(rs)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offset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$s1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200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(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$s0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0000 0000 1100 1000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rt, offset(rs)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101011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offset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$s2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300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(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C3399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$t3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101011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C3399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01011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10010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0000 0001 0010 1100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</a:tbl>
          </a:graphicData>
        </a:graphic>
      </p:graphicFrame>
      <p:sp>
        <p:nvSpPr>
          <p:cNvPr id="518204" name="Rectangle 60"/>
          <p:cNvSpPr>
            <a:spLocks noChangeArrowheads="1"/>
          </p:cNvSpPr>
          <p:nvPr/>
        </p:nvSpPr>
        <p:spPr bwMode="auto">
          <a:xfrm>
            <a:off x="250825" y="5300663"/>
            <a:ext cx="82296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EA=(</a:t>
            </a:r>
            <a:r>
              <a:rPr lang="en-US" altLang="zh-CN" dirty="0" err="1">
                <a:solidFill>
                  <a:srgbClr val="0000FF"/>
                </a:solidFill>
                <a:latin typeface="Arial" charset="0"/>
              </a:rPr>
              <a:t>rs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)+offset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：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ALU_OP=100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，做算术加操作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917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592451"/>
              </p:ext>
            </p:extLst>
          </p:nvPr>
        </p:nvGraphicFramePr>
        <p:xfrm>
          <a:off x="71438" y="884238"/>
          <a:ext cx="8748712" cy="5713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212" name="Visio" r:id="rId3" imgW="7135291" imgH="4638870" progId="Visio.Drawing.11">
                  <p:embed/>
                </p:oleObj>
              </mc:Choice>
              <mc:Fallback>
                <p:oleObj name="Visio" r:id="rId3" imgW="7135291" imgH="4638870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8" y="884238"/>
                        <a:ext cx="8748712" cy="57134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01B5B-0994-4A42-8485-78B080A824AE}" type="slidenum">
              <a:rPr lang="en-US" altLang="zh-CN"/>
              <a:pPr/>
              <a:t>119</a:t>
            </a:fld>
            <a:endParaRPr lang="en-US" altLang="zh-CN"/>
          </a:p>
        </p:txBody>
      </p:sp>
      <p:sp>
        <p:nvSpPr>
          <p:cNvPr id="519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7127875" cy="563562"/>
          </a:xfrm>
        </p:spPr>
        <p:txBody>
          <a:bodyPr/>
          <a:lstStyle/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I</a:t>
            </a:r>
            <a:r>
              <a:rPr lang="zh-CN" altLang="en-US" sz="2800"/>
              <a:t>型访存指令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lw $s1,200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  <a:cs typeface="Times New Roman" pitchFamily="18" charset="0"/>
              </a:rPr>
              <a:t>($s0)</a:t>
            </a:r>
          </a:p>
        </p:txBody>
      </p:sp>
      <p:sp>
        <p:nvSpPr>
          <p:cNvPr id="519172" name="Rectangle 4"/>
          <p:cNvSpPr>
            <a:spLocks noChangeArrowheads="1"/>
          </p:cNvSpPr>
          <p:nvPr/>
        </p:nvSpPr>
        <p:spPr bwMode="auto">
          <a:xfrm>
            <a:off x="6623050" y="981075"/>
            <a:ext cx="2520950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dirty="0">
                <a:solidFill>
                  <a:srgbClr val="0000FF"/>
                </a:solidFill>
              </a:rPr>
              <a:t>彩色的线构成数据通路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090DE-7174-4A43-8AE6-C174D6BC02D5}" type="slidenum">
              <a:rPr lang="en-US" altLang="zh-CN"/>
              <a:pPr/>
              <a:t>12</a:t>
            </a:fld>
            <a:endParaRPr lang="en-US" altLang="zh-CN"/>
          </a:p>
        </p:txBody>
      </p:sp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609600"/>
            <a:ext cx="8447087" cy="1143000"/>
          </a:xfrm>
        </p:spPr>
        <p:txBody>
          <a:bodyPr/>
          <a:lstStyle/>
          <a:p>
            <a:r>
              <a:rPr lang="en-US" altLang="zh-CN">
                <a:ea typeface="宋体" pitchFamily="2" charset="-122"/>
              </a:rPr>
              <a:t>7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1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2 </a:t>
            </a:r>
            <a:r>
              <a:rPr lang="zh-CN" altLang="en-US">
                <a:ea typeface="宋体" pitchFamily="2" charset="-122"/>
              </a:rPr>
              <a:t>控制器的组成 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125538"/>
            <a:ext cx="7561263" cy="439102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0000FF"/>
                </a:solidFill>
                <a:latin typeface="Arial" charset="0"/>
              </a:rPr>
              <a:t>控制器的功能</a:t>
            </a:r>
            <a:r>
              <a:rPr lang="zh-CN" altLang="en-US">
                <a:latin typeface="Arial" charset="0"/>
              </a:rPr>
              <a:t>：</a:t>
            </a:r>
            <a:r>
              <a:rPr lang="zh-CN" altLang="en-US" sz="2400">
                <a:latin typeface="Arial" charset="0"/>
              </a:rPr>
              <a:t>从存储器中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取指令</a:t>
            </a:r>
            <a:r>
              <a:rPr lang="zh-CN" altLang="en-US" sz="2400">
                <a:latin typeface="Arial" charset="0"/>
              </a:rPr>
              <a:t>、对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指令译码</a:t>
            </a:r>
            <a:r>
              <a:rPr lang="zh-CN" altLang="en-US" sz="2400">
                <a:latin typeface="Arial" charset="0"/>
              </a:rPr>
              <a:t>、产生控制信号并控制计算机系统各部件有序地执行，从而</a:t>
            </a:r>
            <a:r>
              <a:rPr lang="zh-CN" altLang="en-US" sz="2400">
                <a:solidFill>
                  <a:srgbClr val="FF0000"/>
                </a:solidFill>
                <a:latin typeface="Arial" charset="0"/>
              </a:rPr>
              <a:t>实现这条指令的功能</a:t>
            </a:r>
            <a:r>
              <a:rPr lang="zh-CN" altLang="en-US" sz="2400">
                <a:latin typeface="Arial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latin typeface="Arial" charset="0"/>
              </a:rPr>
              <a:t>具体：</a:t>
            </a:r>
          </a:p>
          <a:p>
            <a:pPr lvl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①取指令</a:t>
            </a:r>
          </a:p>
          <a:p>
            <a:pPr lvl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②分析指令</a:t>
            </a:r>
          </a:p>
          <a:p>
            <a:pPr lvl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③执行指令</a:t>
            </a:r>
          </a:p>
          <a:p>
            <a:pPr lvl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④中断处理和响应特殊请求</a:t>
            </a:r>
            <a:endParaRPr lang="zh-CN" altLang="en-US">
              <a:solidFill>
                <a:srgbClr val="0000FF"/>
              </a:solidFill>
              <a:latin typeface="Arial" charset="0"/>
            </a:endParaRP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1pPr>
            <a:lvl2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2pPr>
            <a:lvl3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3pPr>
            <a:lvl4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4pPr>
            <a:lvl5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/>
              <a:t>二、控制器的组成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5A102E-F9ED-47CD-B597-1E62CCA488AE}" type="slidenum">
              <a:rPr lang="en-US" altLang="zh-CN"/>
              <a:pPr/>
              <a:t>120</a:t>
            </a:fld>
            <a:endParaRPr lang="en-US" altLang="zh-CN"/>
          </a:p>
        </p:txBody>
      </p:sp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7127875" cy="563562"/>
          </a:xfrm>
        </p:spPr>
        <p:txBody>
          <a:bodyPr/>
          <a:lstStyle/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I</a:t>
            </a:r>
            <a:r>
              <a:rPr lang="zh-CN" altLang="en-US" sz="2800"/>
              <a:t>型访存指令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sw $s2,300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  <a:cs typeface="Times New Roman" pitchFamily="18" charset="0"/>
              </a:rPr>
              <a:t>($t3)</a:t>
            </a:r>
          </a:p>
        </p:txBody>
      </p:sp>
      <p:pic>
        <p:nvPicPr>
          <p:cNvPr id="520196" name="Picture 4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643890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2019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42524"/>
              </p:ext>
            </p:extLst>
          </p:nvPr>
        </p:nvGraphicFramePr>
        <p:xfrm>
          <a:off x="71438" y="908050"/>
          <a:ext cx="8748712" cy="571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234" name="Visio" r:id="rId5" imgW="7135291" imgH="4638870" progId="Visio.Drawing.11">
                  <p:embed/>
                </p:oleObj>
              </mc:Choice>
              <mc:Fallback>
                <p:oleObj name="Visio" r:id="rId5" imgW="7135291" imgH="463887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8" y="908050"/>
                        <a:ext cx="8748712" cy="571341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0195" name="Rectangle 3"/>
          <p:cNvSpPr>
            <a:spLocks noChangeArrowheads="1"/>
          </p:cNvSpPr>
          <p:nvPr/>
        </p:nvSpPr>
        <p:spPr bwMode="auto">
          <a:xfrm>
            <a:off x="6623050" y="981075"/>
            <a:ext cx="2520950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dirty="0">
                <a:solidFill>
                  <a:srgbClr val="0000FF"/>
                </a:solidFill>
              </a:rPr>
              <a:t>彩色的线构成数据通路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2019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AF6E8-99F4-4208-991E-283500E3F1B7}" type="slidenum">
              <a:rPr lang="en-US" altLang="zh-CN"/>
              <a:pPr/>
              <a:t>121</a:t>
            </a:fld>
            <a:endParaRPr lang="en-US" altLang="zh-CN"/>
          </a:p>
        </p:txBody>
      </p:sp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>
                <a:latin typeface="Arial" charset="0"/>
              </a:rPr>
              <a:t>3</a:t>
            </a:r>
            <a:r>
              <a:rPr lang="zh-CN" altLang="en-US" sz="2800">
                <a:latin typeface="Arial" charset="0"/>
              </a:rPr>
              <a:t>、</a:t>
            </a:r>
            <a:r>
              <a:rPr lang="en-US" altLang="zh-CN" sz="2800">
                <a:latin typeface="Arial" charset="0"/>
              </a:rPr>
              <a:t>I</a:t>
            </a:r>
            <a:r>
              <a:rPr lang="zh-CN" altLang="en-US" sz="2800">
                <a:latin typeface="Arial" charset="0"/>
              </a:rPr>
              <a:t>型分支指令</a:t>
            </a:r>
            <a:r>
              <a:rPr lang="zh-CN" altLang="en-US" sz="2400">
                <a:latin typeface="Arial" charset="0"/>
              </a:rPr>
              <a:t>  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数据通路</a:t>
            </a:r>
            <a:r>
              <a:rPr lang="en-US" altLang="zh-CN" sz="2800">
                <a:solidFill>
                  <a:srgbClr val="FFFF66"/>
                </a:solidFill>
              </a:rPr>
              <a:t>(beq)</a:t>
            </a:r>
          </a:p>
        </p:txBody>
      </p:sp>
      <p:graphicFrame>
        <p:nvGraphicFramePr>
          <p:cNvPr id="52121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952280"/>
              </p:ext>
            </p:extLst>
          </p:nvPr>
        </p:nvGraphicFramePr>
        <p:xfrm>
          <a:off x="71438" y="884238"/>
          <a:ext cx="8748712" cy="5713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256" name="Visio" r:id="rId3" imgW="7135291" imgH="4638870" progId="Visio.Drawing.11">
                  <p:embed/>
                </p:oleObj>
              </mc:Choice>
              <mc:Fallback>
                <p:oleObj name="Visio" r:id="rId3" imgW="7135291" imgH="463887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8" y="884238"/>
                        <a:ext cx="8748712" cy="57134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E200CE-8273-4D89-A659-E4301E78661E}" type="slidenum">
              <a:rPr lang="en-US" altLang="zh-CN"/>
              <a:pPr/>
              <a:t>122</a:t>
            </a:fld>
            <a:endParaRPr lang="en-US" altLang="zh-CN"/>
          </a:p>
        </p:txBody>
      </p:sp>
      <p:sp>
        <p:nvSpPr>
          <p:cNvPr id="522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>
                <a:latin typeface="Arial" charset="0"/>
              </a:rPr>
              <a:t>3</a:t>
            </a:r>
            <a:r>
              <a:rPr lang="zh-CN" altLang="en-US" sz="2800">
                <a:latin typeface="Arial" charset="0"/>
              </a:rPr>
              <a:t>、</a:t>
            </a:r>
            <a:r>
              <a:rPr lang="en-US" altLang="zh-CN" sz="2800">
                <a:latin typeface="Arial" charset="0"/>
              </a:rPr>
              <a:t>I</a:t>
            </a:r>
            <a:r>
              <a:rPr lang="zh-CN" altLang="en-US" sz="2800">
                <a:latin typeface="Arial" charset="0"/>
              </a:rPr>
              <a:t>型分支指令</a:t>
            </a:r>
            <a:r>
              <a:rPr lang="zh-CN" altLang="en-US" sz="2400">
                <a:latin typeface="Arial" charset="0"/>
              </a:rPr>
              <a:t> 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执行过程 </a:t>
            </a:r>
          </a:p>
        </p:txBody>
      </p:sp>
      <p:sp>
        <p:nvSpPr>
          <p:cNvPr id="522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91513" cy="5232400"/>
          </a:xfrm>
        </p:spPr>
        <p:txBody>
          <a:bodyPr/>
          <a:lstStyle/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）根据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从指令存储器取出指令，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自增</a:t>
            </a:r>
          </a:p>
          <a:p>
            <a:pPr marL="1162050" lvl="1" indent="-173038"/>
            <a:r>
              <a:rPr lang="zh-CN" altLang="en-US" sz="2000" b="1" dirty="0">
                <a:latin typeface="Arial" charset="0"/>
              </a:rPr>
              <a:t>得到</a:t>
            </a:r>
            <a:r>
              <a:rPr lang="en-US" altLang="zh-CN" sz="2000" b="1" dirty="0" err="1">
                <a:latin typeface="Arial" charset="0"/>
              </a:rPr>
              <a:t>I_mem</a:t>
            </a:r>
            <a:r>
              <a:rPr lang="en-US" altLang="zh-CN" sz="2000" b="1" dirty="0">
                <a:latin typeface="Arial" charset="0"/>
              </a:rPr>
              <a:t>[PC]</a:t>
            </a:r>
            <a:r>
              <a:rPr lang="zh-CN" altLang="en-US" sz="2000" b="1" dirty="0">
                <a:latin typeface="Arial" charset="0"/>
              </a:rPr>
              <a:t>，（</a:t>
            </a:r>
            <a:r>
              <a:rPr lang="en-US" altLang="zh-CN" sz="2000" b="1" dirty="0">
                <a:latin typeface="Arial" charset="0"/>
              </a:rPr>
              <a:t>PC</a:t>
            </a:r>
            <a:r>
              <a:rPr lang="zh-CN" altLang="en-US" sz="2000" b="1" dirty="0">
                <a:latin typeface="Arial" charset="0"/>
              </a:rPr>
              <a:t>）</a:t>
            </a:r>
            <a:r>
              <a:rPr lang="en-US" altLang="zh-CN" sz="2000" b="1" dirty="0">
                <a:latin typeface="Arial" charset="0"/>
              </a:rPr>
              <a:t>+4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）译码及控制单元工作，置各控制信号状态；读寄存器值</a:t>
            </a:r>
          </a:p>
          <a:p>
            <a:pPr marL="1162050" lvl="1" indent="-173038"/>
            <a:r>
              <a:rPr lang="zh-CN" altLang="en-US" sz="2000" b="1" dirty="0">
                <a:latin typeface="Arial" charset="0"/>
              </a:rPr>
              <a:t>译码：置</a:t>
            </a:r>
            <a:r>
              <a:rPr lang="en-US" altLang="zh-CN" sz="2000" b="1" dirty="0" err="1">
                <a:solidFill>
                  <a:srgbClr val="FF0000"/>
                </a:solidFill>
                <a:latin typeface="Arial" charset="0"/>
              </a:rPr>
              <a:t>imm_s</a:t>
            </a:r>
            <a:r>
              <a:rPr lang="en-US" altLang="zh-CN" sz="2000" b="1" dirty="0">
                <a:solidFill>
                  <a:srgbClr val="FF0000"/>
                </a:solidFill>
                <a:latin typeface="Arial" charset="0"/>
              </a:rPr>
              <a:t>=1,rt_imm_s=0, ALU_OP=101, </a:t>
            </a:r>
            <a:r>
              <a:rPr lang="en-US" altLang="zh-CN" sz="2000" b="1" dirty="0" err="1">
                <a:solidFill>
                  <a:srgbClr val="FF0000"/>
                </a:solidFill>
                <a:latin typeface="Arial" charset="0"/>
              </a:rPr>
              <a:t>Write_reg</a:t>
            </a:r>
            <a:r>
              <a:rPr lang="en-US" altLang="zh-CN" sz="2000" b="1" dirty="0">
                <a:solidFill>
                  <a:srgbClr val="FF0000"/>
                </a:solidFill>
                <a:latin typeface="Arial" charset="0"/>
              </a:rPr>
              <a:t>=0,Mem_write=0;</a:t>
            </a:r>
          </a:p>
          <a:p>
            <a:pPr marL="1162050" lvl="1" indent="-173038"/>
            <a:r>
              <a:rPr lang="zh-CN" altLang="en-US" sz="2000" b="1" dirty="0">
                <a:latin typeface="Arial" charset="0"/>
              </a:rPr>
              <a:t>读寄存器：</a:t>
            </a:r>
            <a:r>
              <a:rPr lang="en-US" altLang="zh-CN" sz="2000" b="1" dirty="0" err="1">
                <a:latin typeface="Arial" charset="0"/>
              </a:rPr>
              <a:t>rs</a:t>
            </a:r>
            <a:r>
              <a:rPr lang="zh-CN" altLang="en-US" sz="2000" b="1" dirty="0">
                <a:latin typeface="Arial" charset="0"/>
              </a:rPr>
              <a:t>、</a:t>
            </a:r>
            <a:r>
              <a:rPr lang="en-US" altLang="zh-CN" sz="2000" b="1" dirty="0" err="1">
                <a:latin typeface="Arial" charset="0"/>
              </a:rPr>
              <a:t>rt</a:t>
            </a:r>
            <a:r>
              <a:rPr lang="zh-CN" altLang="en-US" sz="2000" b="1" dirty="0">
                <a:latin typeface="Arial" charset="0"/>
              </a:rPr>
              <a:t>的值送</a:t>
            </a:r>
            <a:r>
              <a:rPr lang="en-US" altLang="zh-CN" sz="2000" b="1" dirty="0">
                <a:latin typeface="Arial" charset="0"/>
              </a:rPr>
              <a:t>ALU;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3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ALU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执行算术减操作，比较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altLang="zh-CN" sz="2400" dirty="0" err="1">
                <a:solidFill>
                  <a:srgbClr val="0000FF"/>
                </a:solidFill>
                <a:latin typeface="Arial" charset="0"/>
              </a:rPr>
              <a:t>rs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)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和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(</a:t>
            </a:r>
            <a:r>
              <a:rPr lang="en-US" altLang="zh-CN" sz="2400" dirty="0" err="1">
                <a:solidFill>
                  <a:srgbClr val="0000FF"/>
                </a:solidFill>
                <a:latin typeface="Arial" charset="0"/>
              </a:rPr>
              <a:t>rt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)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，并修改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ZF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；地址加法器执行加法，计算转移目标地址</a:t>
            </a:r>
          </a:p>
          <a:p>
            <a:pPr marL="1162050" lvl="1" indent="-173038"/>
            <a:r>
              <a:rPr lang="en-US" altLang="zh-CN" sz="2000" b="1" dirty="0">
                <a:latin typeface="Arial" charset="0"/>
              </a:rPr>
              <a:t>ALU</a:t>
            </a:r>
            <a:r>
              <a:rPr lang="zh-CN" altLang="en-US" sz="2000" b="1" dirty="0">
                <a:latin typeface="Arial" charset="0"/>
              </a:rPr>
              <a:t>执行</a:t>
            </a:r>
            <a:r>
              <a:rPr lang="en-US" altLang="zh-CN" sz="2000" b="1" dirty="0">
                <a:latin typeface="Arial" charset="0"/>
              </a:rPr>
              <a:t>(</a:t>
            </a:r>
            <a:r>
              <a:rPr lang="en-US" altLang="zh-CN" sz="2000" b="1" dirty="0" err="1">
                <a:latin typeface="Arial" charset="0"/>
              </a:rPr>
              <a:t>rs</a:t>
            </a:r>
            <a:r>
              <a:rPr lang="en-US" altLang="zh-CN" sz="2000" b="1" dirty="0">
                <a:latin typeface="Arial" charset="0"/>
              </a:rPr>
              <a:t>)-(</a:t>
            </a:r>
            <a:r>
              <a:rPr lang="en-US" altLang="zh-CN" sz="2000" b="1" dirty="0" err="1">
                <a:latin typeface="Arial" charset="0"/>
              </a:rPr>
              <a:t>rt</a:t>
            </a:r>
            <a:r>
              <a:rPr lang="en-US" altLang="zh-CN" sz="2000" b="1" dirty="0">
                <a:latin typeface="Arial" charset="0"/>
              </a:rPr>
              <a:t>)</a:t>
            </a:r>
            <a:r>
              <a:rPr lang="zh-CN" altLang="en-US" sz="2000" b="1" dirty="0">
                <a:latin typeface="Arial" charset="0"/>
              </a:rPr>
              <a:t>操作，根据结果置</a:t>
            </a:r>
            <a:r>
              <a:rPr lang="en-US" altLang="zh-CN" sz="2000" b="1" dirty="0">
                <a:latin typeface="Arial" charset="0"/>
              </a:rPr>
              <a:t>ZF</a:t>
            </a:r>
            <a:r>
              <a:rPr lang="zh-CN" altLang="en-US" sz="2000" b="1" dirty="0">
                <a:latin typeface="Arial" charset="0"/>
              </a:rPr>
              <a:t>标志</a:t>
            </a:r>
            <a:r>
              <a:rPr lang="en-US" altLang="zh-CN" sz="2000" b="1" dirty="0">
                <a:latin typeface="Arial" charset="0"/>
              </a:rPr>
              <a:t>(=0</a:t>
            </a:r>
            <a:r>
              <a:rPr lang="zh-CN" altLang="en-US" sz="2000" b="1" dirty="0">
                <a:latin typeface="Arial" charset="0"/>
              </a:rPr>
              <a:t>，则置</a:t>
            </a:r>
            <a:r>
              <a:rPr lang="en-US" altLang="zh-CN" sz="2000" b="1" dirty="0">
                <a:latin typeface="Arial" charset="0"/>
              </a:rPr>
              <a:t>ZF=1</a:t>
            </a:r>
            <a:r>
              <a:rPr lang="zh-CN" altLang="en-US" sz="2000" b="1" dirty="0">
                <a:latin typeface="Arial" charset="0"/>
              </a:rPr>
              <a:t>，≠</a:t>
            </a:r>
            <a:r>
              <a:rPr lang="en-US" altLang="zh-CN" sz="2000" b="1" dirty="0">
                <a:latin typeface="Arial" charset="0"/>
              </a:rPr>
              <a:t>0</a:t>
            </a:r>
            <a:r>
              <a:rPr lang="zh-CN" altLang="en-US" sz="2000" b="1" dirty="0">
                <a:latin typeface="Arial" charset="0"/>
              </a:rPr>
              <a:t>，则置</a:t>
            </a:r>
            <a:r>
              <a:rPr lang="en-US" altLang="zh-CN" sz="2000" b="1" dirty="0">
                <a:latin typeface="Arial" charset="0"/>
              </a:rPr>
              <a:t>ZF=0)</a:t>
            </a:r>
          </a:p>
          <a:p>
            <a:pPr marL="1162050" lvl="1" indent="-173038"/>
            <a:r>
              <a:rPr lang="zh-CN" altLang="en-US" sz="2000" b="1" dirty="0">
                <a:latin typeface="Arial" charset="0"/>
              </a:rPr>
              <a:t>地址加法器执行</a:t>
            </a:r>
            <a:r>
              <a:rPr lang="en-US" altLang="zh-CN" sz="2000" b="1" dirty="0">
                <a:latin typeface="Arial" charset="0"/>
              </a:rPr>
              <a:t>(PC+4)+(offset*4)</a:t>
            </a:r>
            <a:r>
              <a:rPr lang="zh-CN" altLang="en-US" sz="2000" b="1" dirty="0">
                <a:latin typeface="Arial" charset="0"/>
              </a:rPr>
              <a:t>操作，计算转移目标地址</a:t>
            </a:r>
            <a:endParaRPr lang="zh-CN" altLang="en-US" sz="1800" b="1" dirty="0">
              <a:latin typeface="Arial" charset="0"/>
            </a:endParaRPr>
          </a:p>
          <a:p>
            <a:pPr marL="809625" indent="-809625">
              <a:buFont typeface="Wingdings" pitchFamily="2" charset="2"/>
              <a:buNone/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4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）根据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ZF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标志，选择</a:t>
            </a:r>
            <a:r>
              <a:rPr lang="en-US" altLang="zh-CN" sz="2400" dirty="0">
                <a:solidFill>
                  <a:srgbClr val="FF0000"/>
                </a:solidFill>
                <a:latin typeface="Arial" charset="0"/>
              </a:rPr>
              <a:t>PC+4(ZF=0)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或者</a:t>
            </a: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转移目标地址</a:t>
            </a:r>
            <a:r>
              <a:rPr lang="en-US" altLang="zh-CN" sz="2400" dirty="0">
                <a:solidFill>
                  <a:srgbClr val="FF0000"/>
                </a:solidFill>
                <a:latin typeface="Arial" charset="0"/>
              </a:rPr>
              <a:t>(ZF=1)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修改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值。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D3D5F-B693-4D68-8FE5-D10E5EACDB5E}" type="slidenum">
              <a:rPr lang="en-US" altLang="zh-CN"/>
              <a:pPr/>
              <a:t>123</a:t>
            </a:fld>
            <a:endParaRPr lang="en-US" altLang="zh-CN"/>
          </a:p>
        </p:txBody>
      </p:sp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7389813" cy="504825"/>
          </a:xfrm>
        </p:spPr>
        <p:txBody>
          <a:bodyPr/>
          <a:lstStyle/>
          <a:p>
            <a:r>
              <a:rPr lang="en-US" altLang="zh-CN" sz="2800">
                <a:latin typeface="Arial" charset="0"/>
              </a:rPr>
              <a:t>3</a:t>
            </a:r>
            <a:r>
              <a:rPr lang="zh-CN" altLang="en-US" sz="2800">
                <a:latin typeface="Arial" charset="0"/>
              </a:rPr>
              <a:t>、</a:t>
            </a:r>
            <a:r>
              <a:rPr lang="en-US" altLang="zh-CN" sz="2800">
                <a:latin typeface="Arial" charset="0"/>
              </a:rPr>
              <a:t>I</a:t>
            </a:r>
            <a:r>
              <a:rPr lang="zh-CN" altLang="en-US" sz="2800">
                <a:latin typeface="Arial" charset="0"/>
              </a:rPr>
              <a:t>型分支指令</a:t>
            </a:r>
            <a:r>
              <a:rPr lang="zh-CN" altLang="en-US" sz="2400">
                <a:latin typeface="Arial" charset="0"/>
              </a:rPr>
              <a:t>  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beq $s0,$s1,offset</a:t>
            </a:r>
          </a:p>
        </p:txBody>
      </p:sp>
      <p:graphicFrame>
        <p:nvGraphicFramePr>
          <p:cNvPr id="523342" name="Group 78"/>
          <p:cNvGraphicFramePr>
            <a:graphicFrameLocks noGrp="1"/>
          </p:cNvGraphicFramePr>
          <p:nvPr/>
        </p:nvGraphicFramePr>
        <p:xfrm>
          <a:off x="323850" y="1196975"/>
          <a:ext cx="8496300" cy="2667954"/>
        </p:xfrm>
        <a:graphic>
          <a:graphicData uri="http://schemas.openxmlformats.org/drawingml/2006/table">
            <a:tbl>
              <a:tblPr/>
              <a:tblGrid>
                <a:gridCol w="2016125"/>
                <a:gridCol w="1152525"/>
                <a:gridCol w="1150938"/>
                <a:gridCol w="1223962"/>
                <a:gridCol w="2952750"/>
              </a:tblGrid>
              <a:tr h="431800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助记符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sym typeface="宋体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指令格式（位）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032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31..26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25..21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20..16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15.. 0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型指令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op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offset/imme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rt,rs, offset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000100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rt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offset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$s0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$s1,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000100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9933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10001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1111 1111 1111 1100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</a:tbl>
          </a:graphicData>
        </a:graphic>
      </p:graphicFrame>
      <p:sp>
        <p:nvSpPr>
          <p:cNvPr id="523326" name="Rectangle 62"/>
          <p:cNvSpPr>
            <a:spLocks noChangeArrowheads="1"/>
          </p:cNvSpPr>
          <p:nvPr/>
        </p:nvSpPr>
        <p:spPr bwMode="auto">
          <a:xfrm>
            <a:off x="250825" y="4076700"/>
            <a:ext cx="8229600" cy="230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en-US" altLang="zh-CN" sz="2400">
                <a:solidFill>
                  <a:srgbClr val="0000FF"/>
                </a:solidFill>
                <a:latin typeface="Arial" charset="0"/>
              </a:rPr>
              <a:t>Offset</a:t>
            </a:r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的计算：当前指令的下一条指令与转移目标指令之间的偏移量（指令条数）；</a:t>
            </a:r>
          </a:p>
          <a:p>
            <a:r>
              <a:rPr lang="zh-CN" altLang="en-US" sz="2400">
                <a:solidFill>
                  <a:srgbClr val="0000FF"/>
                </a:solidFill>
                <a:latin typeface="Arial" charset="0"/>
              </a:rPr>
              <a:t>譬如：</a:t>
            </a:r>
            <a:r>
              <a:rPr lang="en-US" altLang="zh-CN" sz="2400">
                <a:latin typeface="Arial" charset="0"/>
              </a:rPr>
              <a:t>L</a:t>
            </a:r>
            <a:r>
              <a:rPr lang="zh-CN" altLang="en-US" sz="2400">
                <a:latin typeface="Arial" charset="0"/>
              </a:rPr>
              <a:t>的地址是</a:t>
            </a:r>
            <a:r>
              <a:rPr lang="en-US" altLang="zh-CN" sz="2400">
                <a:latin typeface="Arial" charset="0"/>
              </a:rPr>
              <a:t>0040 0000H</a:t>
            </a:r>
            <a:r>
              <a:rPr lang="zh-CN" altLang="en-US" sz="2400">
                <a:latin typeface="Arial" charset="0"/>
              </a:rPr>
              <a:t>，而</a:t>
            </a:r>
            <a:r>
              <a:rPr lang="en-US" altLang="zh-CN" sz="2400">
                <a:latin typeface="Arial" charset="0"/>
              </a:rPr>
              <a:t>PC+4</a:t>
            </a:r>
            <a:r>
              <a:rPr lang="zh-CN" altLang="en-US" sz="2400">
                <a:latin typeface="Arial" charset="0"/>
              </a:rPr>
              <a:t>是</a:t>
            </a:r>
            <a:r>
              <a:rPr lang="en-US" altLang="zh-CN" sz="2400">
                <a:latin typeface="Arial" charset="0"/>
              </a:rPr>
              <a:t>0040 0010</a:t>
            </a:r>
            <a:r>
              <a:rPr lang="zh-CN" altLang="en-US" sz="2400">
                <a:latin typeface="Arial" charset="0"/>
              </a:rPr>
              <a:t>，偏移量是</a:t>
            </a:r>
            <a:r>
              <a:rPr lang="en-US" altLang="zh-CN" sz="2400">
                <a:latin typeface="Arial" charset="0"/>
              </a:rPr>
              <a:t>-10H</a:t>
            </a:r>
            <a:r>
              <a:rPr lang="zh-CN" altLang="en-US" sz="2400">
                <a:latin typeface="Arial" charset="0"/>
              </a:rPr>
              <a:t>，每条指令</a:t>
            </a:r>
            <a:r>
              <a:rPr lang="en-US" altLang="zh-CN" sz="2400">
                <a:latin typeface="Arial" charset="0"/>
              </a:rPr>
              <a:t>4B</a:t>
            </a:r>
            <a:r>
              <a:rPr lang="zh-CN" altLang="en-US" sz="2400">
                <a:latin typeface="Arial" charset="0"/>
              </a:rPr>
              <a:t>，即偏移指令条数是：</a:t>
            </a:r>
            <a:r>
              <a:rPr lang="en-US" altLang="zh-CN" sz="2400">
                <a:latin typeface="Arial" charset="0"/>
              </a:rPr>
              <a:t>-10H ÷4=-4</a:t>
            </a:r>
            <a:r>
              <a:rPr lang="zh-CN" altLang="en-US" sz="2400">
                <a:latin typeface="Arial" charset="0"/>
              </a:rPr>
              <a:t>，所以偏移量</a:t>
            </a:r>
            <a:r>
              <a:rPr lang="en-US" altLang="zh-CN" sz="2400">
                <a:latin typeface="Arial" charset="0"/>
              </a:rPr>
              <a:t>=-4,</a:t>
            </a:r>
            <a:r>
              <a:rPr lang="zh-CN" altLang="en-US" sz="2400">
                <a:latin typeface="Arial" charset="0"/>
              </a:rPr>
              <a:t>用</a:t>
            </a:r>
            <a:r>
              <a:rPr lang="en-US" altLang="zh-CN" sz="2400">
                <a:latin typeface="Arial" charset="0"/>
              </a:rPr>
              <a:t>16</a:t>
            </a:r>
            <a:r>
              <a:rPr lang="zh-CN" altLang="en-US" sz="2400">
                <a:latin typeface="Arial" charset="0"/>
              </a:rPr>
              <a:t>位补码表示</a:t>
            </a:r>
            <a:r>
              <a:rPr lang="en-US" altLang="zh-CN" sz="2400">
                <a:latin typeface="Arial" charset="0"/>
              </a:rPr>
              <a:t>= </a:t>
            </a:r>
            <a:r>
              <a:rPr lang="en-US" altLang="zh-CN" sz="2400">
                <a:solidFill>
                  <a:srgbClr val="FF0000"/>
                </a:solidFill>
                <a:latin typeface="Arial" charset="0"/>
              </a:rPr>
              <a:t>1111 1111 1111 1100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E3CA75-2584-4A18-B72C-E4FB4019D7F3}" type="slidenum">
              <a:rPr lang="en-US" altLang="zh-CN"/>
              <a:pPr/>
              <a:t>124</a:t>
            </a:fld>
            <a:endParaRPr lang="en-US" altLang="zh-CN"/>
          </a:p>
        </p:txBody>
      </p:sp>
      <p:sp>
        <p:nvSpPr>
          <p:cNvPr id="524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7127875" cy="563562"/>
          </a:xfrm>
        </p:spPr>
        <p:txBody>
          <a:bodyPr/>
          <a:lstStyle/>
          <a:p>
            <a:r>
              <a:rPr lang="en-US" altLang="zh-CN" sz="2800">
                <a:latin typeface="Arial" charset="0"/>
              </a:rPr>
              <a:t>3</a:t>
            </a:r>
            <a:r>
              <a:rPr lang="zh-CN" altLang="en-US" sz="2800">
                <a:latin typeface="Arial" charset="0"/>
              </a:rPr>
              <a:t>、</a:t>
            </a:r>
            <a:r>
              <a:rPr lang="en-US" altLang="zh-CN" sz="2800">
                <a:latin typeface="Arial" charset="0"/>
              </a:rPr>
              <a:t>I</a:t>
            </a:r>
            <a:r>
              <a:rPr lang="zh-CN" altLang="en-US" sz="2800">
                <a:latin typeface="Arial" charset="0"/>
              </a:rPr>
              <a:t>型分支指令</a:t>
            </a:r>
            <a:r>
              <a:rPr lang="zh-CN" altLang="en-US" sz="2400">
                <a:latin typeface="Arial" charset="0"/>
              </a:rPr>
              <a:t>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beq $s0,$s1,offset</a:t>
            </a:r>
          </a:p>
        </p:txBody>
      </p:sp>
      <p:sp>
        <p:nvSpPr>
          <p:cNvPr id="524291" name="Rectangle 3"/>
          <p:cNvSpPr>
            <a:spLocks noChangeArrowheads="1"/>
          </p:cNvSpPr>
          <p:nvPr/>
        </p:nvSpPr>
        <p:spPr bwMode="auto">
          <a:xfrm>
            <a:off x="7162800" y="981075"/>
            <a:ext cx="1981200" cy="503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>
                <a:solidFill>
                  <a:srgbClr val="0000FF"/>
                </a:solidFill>
              </a:rPr>
              <a:t>不转移</a:t>
            </a:r>
          </a:p>
        </p:txBody>
      </p:sp>
      <p:graphicFrame>
        <p:nvGraphicFramePr>
          <p:cNvPr id="52429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4752819"/>
              </p:ext>
            </p:extLst>
          </p:nvPr>
        </p:nvGraphicFramePr>
        <p:xfrm>
          <a:off x="395288" y="981075"/>
          <a:ext cx="8424862" cy="563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330" name="Visio" r:id="rId3" imgW="7135291" imgH="4738230" progId="Visio.Drawing.11">
                  <p:embed/>
                </p:oleObj>
              </mc:Choice>
              <mc:Fallback>
                <p:oleObj name="Visio" r:id="rId3" imgW="7135291" imgH="473823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981075"/>
                        <a:ext cx="8424862" cy="5634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4294" name="Oval 6"/>
          <p:cNvSpPr>
            <a:spLocks noChangeArrowheads="1"/>
          </p:cNvSpPr>
          <p:nvPr/>
        </p:nvSpPr>
        <p:spPr bwMode="auto">
          <a:xfrm>
            <a:off x="6948488" y="3716338"/>
            <a:ext cx="287337" cy="360362"/>
          </a:xfrm>
          <a:prstGeom prst="ellipse">
            <a:avLst/>
          </a:prstGeom>
          <a:solidFill>
            <a:srgbClr val="CC3399">
              <a:alpha val="30000"/>
            </a:srgbClr>
          </a:solidFill>
          <a:ln w="9525">
            <a:solidFill>
              <a:srgbClr val="FF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524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4294" grpId="0" animBg="1"/>
      <p:bldP spid="524294" grpId="1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7D03B-6A4F-4509-9429-A7BC5C39061F}" type="slidenum">
              <a:rPr lang="en-US" altLang="zh-CN"/>
              <a:pPr/>
              <a:t>125</a:t>
            </a:fld>
            <a:endParaRPr lang="en-US" altLang="zh-CN"/>
          </a:p>
        </p:txBody>
      </p:sp>
      <p:sp>
        <p:nvSpPr>
          <p:cNvPr id="526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7777162" cy="563562"/>
          </a:xfrm>
        </p:spPr>
        <p:txBody>
          <a:bodyPr/>
          <a:lstStyle/>
          <a:p>
            <a:r>
              <a:rPr lang="en-US" altLang="zh-CN" sz="2800">
                <a:latin typeface="Arial" charset="0"/>
              </a:rPr>
              <a:t>3</a:t>
            </a:r>
            <a:r>
              <a:rPr lang="zh-CN" altLang="en-US" sz="2800">
                <a:latin typeface="Arial" charset="0"/>
              </a:rPr>
              <a:t>、</a:t>
            </a:r>
            <a:r>
              <a:rPr lang="en-US" altLang="zh-CN" sz="2800">
                <a:latin typeface="Arial" charset="0"/>
              </a:rPr>
              <a:t>I</a:t>
            </a:r>
            <a:r>
              <a:rPr lang="zh-CN" altLang="en-US" sz="2800">
                <a:latin typeface="Arial" charset="0"/>
              </a:rPr>
              <a:t>型分支指令 </a:t>
            </a:r>
            <a:r>
              <a:rPr lang="en-US" altLang="zh-CN" sz="2800">
                <a:solidFill>
                  <a:srgbClr val="FFFF66"/>
                </a:solidFill>
              </a:rPr>
              <a:t>-</a:t>
            </a:r>
            <a:r>
              <a:rPr lang="zh-CN" altLang="en-US" sz="2800">
                <a:solidFill>
                  <a:srgbClr val="FFFF66"/>
                </a:solidFill>
              </a:rPr>
              <a:t>举例：</a:t>
            </a:r>
            <a:r>
              <a:rPr lang="en-US" altLang="zh-CN" sz="2800">
                <a:solidFill>
                  <a:srgbClr val="FFFF66"/>
                </a:solidFill>
                <a:latin typeface="Arial" charset="0"/>
              </a:rPr>
              <a:t>beq $s0,$s1,offset</a:t>
            </a:r>
          </a:p>
        </p:txBody>
      </p:sp>
      <p:sp>
        <p:nvSpPr>
          <p:cNvPr id="526339" name="Rectangle 3"/>
          <p:cNvSpPr>
            <a:spLocks noChangeArrowheads="1"/>
          </p:cNvSpPr>
          <p:nvPr/>
        </p:nvSpPr>
        <p:spPr bwMode="auto">
          <a:xfrm>
            <a:off x="7524750" y="981075"/>
            <a:ext cx="1368425" cy="503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>
                <a:solidFill>
                  <a:srgbClr val="0000FF"/>
                </a:solidFill>
              </a:rPr>
              <a:t>转移</a:t>
            </a:r>
          </a:p>
        </p:txBody>
      </p:sp>
      <p:graphicFrame>
        <p:nvGraphicFramePr>
          <p:cNvPr id="52634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7700720"/>
              </p:ext>
            </p:extLst>
          </p:nvPr>
        </p:nvGraphicFramePr>
        <p:xfrm>
          <a:off x="250825" y="908050"/>
          <a:ext cx="8353425" cy="558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378" name="Visio" r:id="rId3" imgW="7135291" imgH="4738230" progId="Visio.Drawing.11">
                  <p:embed/>
                </p:oleObj>
              </mc:Choice>
              <mc:Fallback>
                <p:oleObj name="Visio" r:id="rId3" imgW="7135291" imgH="473823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908050"/>
                        <a:ext cx="8353425" cy="558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6341" name="Oval 5"/>
          <p:cNvSpPr>
            <a:spLocks noChangeArrowheads="1"/>
          </p:cNvSpPr>
          <p:nvPr/>
        </p:nvSpPr>
        <p:spPr bwMode="auto">
          <a:xfrm>
            <a:off x="6732588" y="3573463"/>
            <a:ext cx="287337" cy="360362"/>
          </a:xfrm>
          <a:prstGeom prst="ellipse">
            <a:avLst/>
          </a:prstGeom>
          <a:solidFill>
            <a:srgbClr val="CC3399">
              <a:alpha val="30000"/>
            </a:srgbClr>
          </a:solidFill>
          <a:ln w="9525">
            <a:solidFill>
              <a:srgbClr val="FF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526342" name="Picture 6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6308725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526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2634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341" grpId="0" animBg="1"/>
      <p:bldP spid="526341" grpId="1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BD668-E5A7-4697-A7D2-A37BBFA8DDEA}" type="slidenum">
              <a:rPr lang="en-US" altLang="zh-CN"/>
              <a:pPr/>
              <a:t>126</a:t>
            </a:fld>
            <a:endParaRPr lang="en-US" altLang="zh-CN"/>
          </a:p>
        </p:txBody>
      </p:sp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029450" cy="563563"/>
          </a:xfrm>
        </p:spPr>
        <p:txBody>
          <a:bodyPr/>
          <a:lstStyle/>
          <a:p>
            <a:r>
              <a:rPr lang="en-US" altLang="zh-CN">
                <a:latin typeface="Arial" charset="0"/>
              </a:rPr>
              <a:t>4</a:t>
            </a:r>
            <a:r>
              <a:rPr lang="zh-CN" altLang="en-US">
                <a:latin typeface="Arial" charset="0"/>
              </a:rPr>
              <a:t>、</a:t>
            </a:r>
            <a:r>
              <a:rPr lang="en-US" altLang="zh-CN">
                <a:latin typeface="Arial" charset="0"/>
              </a:rPr>
              <a:t>J</a:t>
            </a:r>
            <a:r>
              <a:rPr lang="zh-CN" altLang="en-US">
                <a:latin typeface="Arial" charset="0"/>
              </a:rPr>
              <a:t>型跳转指令</a:t>
            </a:r>
            <a:r>
              <a:rPr lang="zh-CN" altLang="en-US" sz="2800">
                <a:latin typeface="Arial" charset="0"/>
              </a:rPr>
              <a:t>      </a:t>
            </a:r>
            <a:r>
              <a:rPr lang="en-US" altLang="zh-CN">
                <a:solidFill>
                  <a:srgbClr val="FFFF66"/>
                </a:solidFill>
              </a:rPr>
              <a:t>-</a:t>
            </a:r>
            <a:r>
              <a:rPr lang="zh-CN" altLang="en-US">
                <a:solidFill>
                  <a:srgbClr val="FFFF66"/>
                </a:solidFill>
              </a:rPr>
              <a:t>数据通路</a:t>
            </a:r>
            <a:r>
              <a:rPr lang="en-US" altLang="zh-CN">
                <a:solidFill>
                  <a:srgbClr val="FFFF66"/>
                </a:solidFill>
              </a:rPr>
              <a:t>(J  L)</a:t>
            </a:r>
          </a:p>
        </p:txBody>
      </p:sp>
      <p:graphicFrame>
        <p:nvGraphicFramePr>
          <p:cNvPr id="52736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356749"/>
              </p:ext>
            </p:extLst>
          </p:nvPr>
        </p:nvGraphicFramePr>
        <p:xfrm>
          <a:off x="539750" y="1125538"/>
          <a:ext cx="8208963" cy="548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99" name="Visio" r:id="rId3" imgW="7135291" imgH="4738230" progId="Visio.Drawing.11">
                  <p:embed/>
                </p:oleObj>
              </mc:Choice>
              <mc:Fallback>
                <p:oleObj name="Visio" r:id="rId3" imgW="7135291" imgH="473823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1125538"/>
                        <a:ext cx="8208963" cy="548798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48D70-1527-4793-B487-B597CE6DB0ED}" type="slidenum">
              <a:rPr lang="en-US" altLang="zh-CN"/>
              <a:pPr/>
              <a:t>127</a:t>
            </a:fld>
            <a:endParaRPr lang="en-US" altLang="zh-CN"/>
          </a:p>
        </p:txBody>
      </p:sp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Arial" charset="0"/>
              </a:rPr>
              <a:t>4</a:t>
            </a:r>
            <a:r>
              <a:rPr lang="zh-CN" altLang="en-US">
                <a:latin typeface="Arial" charset="0"/>
              </a:rPr>
              <a:t>、</a:t>
            </a:r>
            <a:r>
              <a:rPr lang="en-US" altLang="zh-CN">
                <a:latin typeface="Arial" charset="0"/>
              </a:rPr>
              <a:t>J</a:t>
            </a:r>
            <a:r>
              <a:rPr lang="zh-CN" altLang="en-US">
                <a:latin typeface="Arial" charset="0"/>
              </a:rPr>
              <a:t>型跳转指令</a:t>
            </a:r>
            <a:r>
              <a:rPr lang="zh-CN" altLang="en-US" sz="2800">
                <a:latin typeface="Arial" charset="0"/>
              </a:rPr>
              <a:t>     </a:t>
            </a:r>
            <a:r>
              <a:rPr lang="en-US" altLang="zh-CN">
                <a:solidFill>
                  <a:srgbClr val="FFFF66"/>
                </a:solidFill>
              </a:rPr>
              <a:t>-</a:t>
            </a:r>
            <a:r>
              <a:rPr lang="zh-CN" altLang="en-US">
                <a:solidFill>
                  <a:srgbClr val="FFFF66"/>
                </a:solidFill>
              </a:rPr>
              <a:t>执行过程 </a:t>
            </a:r>
          </a:p>
        </p:txBody>
      </p:sp>
      <p:sp>
        <p:nvSpPr>
          <p:cNvPr id="528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91513" cy="5232400"/>
          </a:xfrm>
        </p:spPr>
        <p:txBody>
          <a:bodyPr/>
          <a:lstStyle/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）根据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从指令存储器取出指令，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PC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自增</a:t>
            </a:r>
          </a:p>
          <a:p>
            <a:pPr marL="1162050" lvl="1" indent="-173038"/>
            <a:r>
              <a:rPr lang="zh-CN" altLang="en-US" b="1" dirty="0">
                <a:latin typeface="Arial" charset="0"/>
              </a:rPr>
              <a:t>得到</a:t>
            </a:r>
            <a:r>
              <a:rPr lang="en-US" altLang="zh-CN" b="1" dirty="0" err="1">
                <a:latin typeface="Arial" charset="0"/>
              </a:rPr>
              <a:t>I_mem</a:t>
            </a:r>
            <a:r>
              <a:rPr lang="en-US" altLang="zh-CN" b="1" dirty="0">
                <a:latin typeface="Arial" charset="0"/>
              </a:rPr>
              <a:t>[PC]</a:t>
            </a:r>
            <a:r>
              <a:rPr lang="zh-CN" altLang="en-US" b="1" dirty="0">
                <a:latin typeface="Arial" charset="0"/>
              </a:rPr>
              <a:t>，（</a:t>
            </a:r>
            <a:r>
              <a:rPr lang="en-US" altLang="zh-CN" b="1" dirty="0">
                <a:latin typeface="Arial" charset="0"/>
              </a:rPr>
              <a:t>PC</a:t>
            </a:r>
            <a:r>
              <a:rPr lang="zh-CN" altLang="en-US" b="1" dirty="0">
                <a:latin typeface="Arial" charset="0"/>
              </a:rPr>
              <a:t>）</a:t>
            </a:r>
            <a:r>
              <a:rPr lang="en-US" altLang="zh-CN" b="1" dirty="0">
                <a:latin typeface="Arial" charset="0"/>
              </a:rPr>
              <a:t>+4</a:t>
            </a:r>
          </a:p>
          <a:p>
            <a:pPr marL="809625" indent="-809625">
              <a:buFont typeface="Wingdings" pitchFamily="2" charset="2"/>
              <a:buNone/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）译码及控制单元工作，置各控制信号状态；转移地址置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PC</a:t>
            </a:r>
          </a:p>
          <a:p>
            <a:pPr marL="1162050" lvl="1" indent="-173038"/>
            <a:r>
              <a:rPr lang="zh-CN" altLang="en-US" b="1" dirty="0">
                <a:latin typeface="Arial" charset="0"/>
              </a:rPr>
              <a:t>译码：置</a:t>
            </a:r>
            <a:r>
              <a:rPr lang="en-US" altLang="zh-CN" b="1" dirty="0" smtClean="0">
                <a:solidFill>
                  <a:srgbClr val="FF0000"/>
                </a:solidFill>
                <a:latin typeface="Arial" charset="0"/>
              </a:rPr>
              <a:t>PC_s=11, </a:t>
            </a:r>
            <a:r>
              <a:rPr lang="en-US" altLang="zh-CN" b="1" dirty="0" err="1">
                <a:solidFill>
                  <a:srgbClr val="FF0000"/>
                </a:solidFill>
                <a:latin typeface="Arial" charset="0"/>
              </a:rPr>
              <a:t>Write_reg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=0,Mem_write=0;</a:t>
            </a:r>
          </a:p>
          <a:p>
            <a:pPr marL="1162050" lvl="1" indent="-173038"/>
            <a:r>
              <a:rPr lang="zh-CN" altLang="en-US" b="1" dirty="0">
                <a:latin typeface="Arial" charset="0"/>
              </a:rPr>
              <a:t>转移：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{PC[31:28],address,2’b00} PC</a:t>
            </a:r>
            <a:endParaRPr lang="en-US" altLang="zh-CN" b="1" dirty="0">
              <a:solidFill>
                <a:srgbClr val="FF0000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2004C-CA3C-457C-8E0E-63FD37B0B3A6}" type="slidenum">
              <a:rPr lang="en-US" altLang="zh-CN"/>
              <a:pPr/>
              <a:t>128</a:t>
            </a:fld>
            <a:endParaRPr lang="en-US" altLang="zh-CN"/>
          </a:p>
        </p:txBody>
      </p:sp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7389813" cy="504825"/>
          </a:xfrm>
        </p:spPr>
        <p:txBody>
          <a:bodyPr/>
          <a:lstStyle/>
          <a:p>
            <a:r>
              <a:rPr lang="en-US" altLang="zh-CN">
                <a:latin typeface="Arial" charset="0"/>
              </a:rPr>
              <a:t>4</a:t>
            </a:r>
            <a:r>
              <a:rPr lang="zh-CN" altLang="en-US">
                <a:latin typeface="Arial" charset="0"/>
              </a:rPr>
              <a:t>、</a:t>
            </a:r>
            <a:r>
              <a:rPr lang="en-US" altLang="zh-CN">
                <a:latin typeface="Arial" charset="0"/>
              </a:rPr>
              <a:t>J</a:t>
            </a:r>
            <a:r>
              <a:rPr lang="zh-CN" altLang="en-US">
                <a:latin typeface="Arial" charset="0"/>
              </a:rPr>
              <a:t>型跳转指令    </a:t>
            </a:r>
            <a:r>
              <a:rPr lang="en-US" altLang="zh-CN">
                <a:solidFill>
                  <a:srgbClr val="FFFF66"/>
                </a:solidFill>
              </a:rPr>
              <a:t>-</a:t>
            </a:r>
            <a:r>
              <a:rPr lang="zh-CN" altLang="en-US">
                <a:solidFill>
                  <a:srgbClr val="FFFF66"/>
                </a:solidFill>
              </a:rPr>
              <a:t>举例：</a:t>
            </a:r>
            <a:r>
              <a:rPr lang="en-US" altLang="zh-CN">
                <a:solidFill>
                  <a:srgbClr val="FFFF66"/>
                </a:solidFill>
                <a:latin typeface="Arial" charset="0"/>
              </a:rPr>
              <a:t>J  L</a:t>
            </a:r>
          </a:p>
        </p:txBody>
      </p:sp>
      <p:graphicFrame>
        <p:nvGraphicFramePr>
          <p:cNvPr id="529499" name="Group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013066"/>
              </p:ext>
            </p:extLst>
          </p:nvPr>
        </p:nvGraphicFramePr>
        <p:xfrm>
          <a:off x="468313" y="1125538"/>
          <a:ext cx="7920037" cy="2881315"/>
        </p:xfrm>
        <a:graphic>
          <a:graphicData uri="http://schemas.openxmlformats.org/drawingml/2006/table">
            <a:tbl>
              <a:tblPr/>
              <a:tblGrid>
                <a:gridCol w="2016125"/>
                <a:gridCol w="1152525"/>
                <a:gridCol w="4751387"/>
              </a:tblGrid>
              <a:tr h="576263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助记符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sym typeface="宋体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指令格式（位）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032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31..26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25..0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649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J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型指令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op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address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   Label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000010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华文中宋" pitchFamily="2" charset="-122"/>
                          <a:cs typeface="Times New Roman" pitchFamily="18" charset="0"/>
                          <a:sym typeface="Times New Roman" pitchFamily="18" charset="0"/>
                        </a:rPr>
                        <a:t>address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      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</a:rPr>
                        <a:t>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latin typeface="Arial" charset="0"/>
                          <a:ea typeface="黑体" pitchFamily="2" charset="-122"/>
                          <a:cs typeface="Times New Roman" pitchFamily="18" charset="0"/>
                          <a:sym typeface="Times New Roman" pitchFamily="18" charset="0"/>
                        </a:rPr>
                        <a:t>000010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00 0001 0000 0000 0000 0000 0000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7FF"/>
                    </a:solidFill>
                  </a:tcPr>
                </a:tc>
              </a:tr>
            </a:tbl>
          </a:graphicData>
        </a:graphic>
      </p:graphicFrame>
      <p:sp>
        <p:nvSpPr>
          <p:cNvPr id="529458" name="Rectangle 50"/>
          <p:cNvSpPr>
            <a:spLocks noChangeArrowheads="1"/>
          </p:cNvSpPr>
          <p:nvPr/>
        </p:nvSpPr>
        <p:spPr bwMode="auto">
          <a:xfrm>
            <a:off x="250825" y="4076700"/>
            <a:ext cx="8229600" cy="252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44500" indent="-4445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1274763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6827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20907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498725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9559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34131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8703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4327525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address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的计算：目标指令地址的第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27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位到第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位，即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[27..2]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；</a:t>
            </a:r>
          </a:p>
          <a:p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譬如：</a:t>
            </a:r>
            <a:r>
              <a:rPr lang="en-US" altLang="zh-CN" sz="2400" dirty="0">
                <a:latin typeface="Arial" charset="0"/>
              </a:rPr>
              <a:t>L</a:t>
            </a:r>
            <a:r>
              <a:rPr lang="zh-CN" altLang="en-US" sz="2400" dirty="0">
                <a:latin typeface="Arial" charset="0"/>
              </a:rPr>
              <a:t>的地址是</a:t>
            </a:r>
            <a:r>
              <a:rPr lang="en-US" altLang="zh-CN" sz="2400" dirty="0">
                <a:latin typeface="Arial" charset="0"/>
              </a:rPr>
              <a:t>0040 0000H</a:t>
            </a:r>
            <a:r>
              <a:rPr lang="zh-CN" altLang="en-US" sz="2400" dirty="0">
                <a:latin typeface="Arial" charset="0"/>
              </a:rPr>
              <a:t>，</a:t>
            </a:r>
            <a:r>
              <a:rPr lang="en-US" altLang="zh-CN" sz="2400" dirty="0">
                <a:latin typeface="Arial" charset="0"/>
              </a:rPr>
              <a:t>address= </a:t>
            </a:r>
            <a:r>
              <a:rPr lang="en-US" altLang="zh-CN" sz="2400" dirty="0">
                <a:solidFill>
                  <a:srgbClr val="FF0000"/>
                </a:solidFill>
                <a:latin typeface="Arial" charset="0"/>
              </a:rPr>
              <a:t>0000 0100 0000 0000 0000 0000 00</a:t>
            </a:r>
            <a:r>
              <a:rPr lang="en-US" altLang="zh-CN" sz="2400" dirty="0">
                <a:latin typeface="Arial" charset="0"/>
              </a:rPr>
              <a:t> </a:t>
            </a:r>
            <a:r>
              <a:rPr lang="zh-CN" altLang="en-US" sz="2400" dirty="0">
                <a:latin typeface="Arial" charset="0"/>
              </a:rPr>
              <a:t>。</a:t>
            </a:r>
          </a:p>
          <a:p>
            <a:r>
              <a:rPr lang="zh-CN" altLang="en-US" sz="2400" dirty="0">
                <a:latin typeface="Arial" charset="0"/>
              </a:rPr>
              <a:t>注意：</a:t>
            </a:r>
            <a:r>
              <a:rPr lang="en-US" altLang="zh-CN" sz="2400" dirty="0">
                <a:latin typeface="Arial" charset="0"/>
              </a:rPr>
              <a:t>J</a:t>
            </a:r>
            <a:r>
              <a:rPr lang="zh-CN" altLang="en-US" sz="2400" dirty="0">
                <a:latin typeface="Arial" charset="0"/>
              </a:rPr>
              <a:t>指令的转移目标地址必须与</a:t>
            </a:r>
            <a:r>
              <a:rPr lang="en-US" altLang="zh-CN" sz="2400" dirty="0">
                <a:latin typeface="Arial" charset="0"/>
              </a:rPr>
              <a:t>J</a:t>
            </a:r>
            <a:r>
              <a:rPr lang="zh-CN" altLang="en-US" sz="2400" dirty="0">
                <a:latin typeface="Arial" charset="0"/>
              </a:rPr>
              <a:t>指令本身在同一页面内（就是指令地址的高</a:t>
            </a:r>
            <a:r>
              <a:rPr lang="en-US" altLang="zh-CN" sz="2400" dirty="0">
                <a:latin typeface="Arial" charset="0"/>
              </a:rPr>
              <a:t>4</a:t>
            </a:r>
            <a:r>
              <a:rPr lang="zh-CN" altLang="en-US" sz="2400" dirty="0">
                <a:latin typeface="Arial" charset="0"/>
              </a:rPr>
              <a:t>位相等）。</a:t>
            </a:r>
            <a:endParaRPr lang="zh-CN" altLang="en-US" sz="2400" dirty="0">
              <a:solidFill>
                <a:srgbClr val="FF0000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7205B7-574B-4012-81CD-3BCDE81F8D2E}" type="slidenum">
              <a:rPr lang="en-US" altLang="zh-CN"/>
              <a:pPr/>
              <a:t>129</a:t>
            </a:fld>
            <a:endParaRPr lang="en-US" altLang="zh-CN"/>
          </a:p>
        </p:txBody>
      </p:sp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7777162" cy="563562"/>
          </a:xfrm>
        </p:spPr>
        <p:txBody>
          <a:bodyPr/>
          <a:lstStyle/>
          <a:p>
            <a:r>
              <a:rPr lang="en-US" altLang="zh-CN">
                <a:latin typeface="Arial" charset="0"/>
              </a:rPr>
              <a:t>4</a:t>
            </a:r>
            <a:r>
              <a:rPr lang="zh-CN" altLang="en-US">
                <a:latin typeface="Arial" charset="0"/>
              </a:rPr>
              <a:t>、</a:t>
            </a:r>
            <a:r>
              <a:rPr lang="en-US" altLang="zh-CN">
                <a:latin typeface="Arial" charset="0"/>
              </a:rPr>
              <a:t>J</a:t>
            </a:r>
            <a:r>
              <a:rPr lang="zh-CN" altLang="en-US">
                <a:latin typeface="Arial" charset="0"/>
              </a:rPr>
              <a:t>型跳转指令    </a:t>
            </a:r>
            <a:r>
              <a:rPr lang="en-US" altLang="zh-CN">
                <a:solidFill>
                  <a:srgbClr val="FFFF66"/>
                </a:solidFill>
              </a:rPr>
              <a:t>-</a:t>
            </a:r>
            <a:r>
              <a:rPr lang="zh-CN" altLang="en-US">
                <a:solidFill>
                  <a:srgbClr val="FFFF66"/>
                </a:solidFill>
              </a:rPr>
              <a:t>举例：</a:t>
            </a:r>
            <a:r>
              <a:rPr lang="en-US" altLang="zh-CN">
                <a:solidFill>
                  <a:srgbClr val="FFFF66"/>
                </a:solidFill>
                <a:latin typeface="Arial" charset="0"/>
              </a:rPr>
              <a:t>J  L</a:t>
            </a:r>
          </a:p>
        </p:txBody>
      </p:sp>
      <p:pic>
        <p:nvPicPr>
          <p:cNvPr id="531462" name="Picture 6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6308725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31463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6227652"/>
              </p:ext>
            </p:extLst>
          </p:nvPr>
        </p:nvGraphicFramePr>
        <p:xfrm>
          <a:off x="684213" y="1125538"/>
          <a:ext cx="7991475" cy="523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497" name="Visio" r:id="rId5" imgW="7135291" imgH="4738230" progId="Visio.Drawing.11">
                  <p:embed/>
                </p:oleObj>
              </mc:Choice>
              <mc:Fallback>
                <p:oleObj name="Visio" r:id="rId5" imgW="7135291" imgH="4738230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125538"/>
                        <a:ext cx="7991475" cy="523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3146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19654-EECD-45C8-9394-044798012F63}" type="slidenum">
              <a:rPr lang="en-US" altLang="zh-CN"/>
              <a:pPr/>
              <a:t>13</a:t>
            </a:fld>
            <a:endParaRPr lang="en-US" altLang="zh-CN"/>
          </a:p>
        </p:txBody>
      </p:sp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609600"/>
            <a:ext cx="8447087" cy="1143000"/>
          </a:xfrm>
        </p:spPr>
        <p:txBody>
          <a:bodyPr/>
          <a:lstStyle/>
          <a:p>
            <a:r>
              <a:rPr lang="en-US" altLang="zh-CN">
                <a:ea typeface="宋体" pitchFamily="2" charset="-122"/>
              </a:rPr>
              <a:t>7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1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2 </a:t>
            </a:r>
            <a:r>
              <a:rPr lang="zh-CN" altLang="en-US">
                <a:ea typeface="宋体" pitchFamily="2" charset="-122"/>
              </a:rPr>
              <a:t>控制器的组成 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125538"/>
            <a:ext cx="7561263" cy="4679950"/>
          </a:xfrm>
        </p:spPr>
        <p:txBody>
          <a:bodyPr/>
          <a:lstStyle/>
          <a:p>
            <a:pPr marL="0" indent="0">
              <a:lnSpc>
                <a:spcPct val="110000"/>
              </a:lnSpc>
            </a:pPr>
            <a:r>
              <a:rPr lang="zh-CN" altLang="en-US" dirty="0">
                <a:latin typeface="Arial" charset="0"/>
              </a:rPr>
              <a:t>控制器的组成： </a:t>
            </a:r>
          </a:p>
          <a:p>
            <a:pPr marL="0" indent="0">
              <a:lnSpc>
                <a:spcPct val="110000"/>
              </a:lnSpc>
              <a:buFont typeface="Wingdings" pitchFamily="2" charset="2"/>
              <a:buNone/>
            </a:pPr>
            <a:r>
              <a:rPr lang="en-US" altLang="zh-CN" dirty="0">
                <a:solidFill>
                  <a:srgbClr val="FF0000"/>
                </a:solidFill>
                <a:latin typeface="Arial" charset="0"/>
              </a:rPr>
              <a:t>1.</a:t>
            </a:r>
            <a:r>
              <a:rPr lang="zh-CN" altLang="en-US" dirty="0">
                <a:solidFill>
                  <a:srgbClr val="FF0000"/>
                </a:solidFill>
                <a:latin typeface="Arial" charset="0"/>
              </a:rPr>
              <a:t>专用寄存器：</a:t>
            </a:r>
          </a:p>
          <a:p>
            <a:pPr marL="444500" lvl="1" indent="-169863">
              <a:lnSpc>
                <a:spcPct val="110000"/>
              </a:lnSpc>
              <a:buFont typeface="Wingdings" pitchFamily="2" charset="2"/>
              <a:buNone/>
            </a:pPr>
            <a:r>
              <a:rPr lang="zh-CN" altLang="en-US" b="1" dirty="0">
                <a:solidFill>
                  <a:srgbClr val="339966"/>
                </a:solidFill>
                <a:latin typeface="Arial" charset="0"/>
              </a:rPr>
              <a:t>①程序计数器（</a:t>
            </a:r>
            <a:r>
              <a:rPr lang="en-US" altLang="zh-CN" b="1" dirty="0">
                <a:solidFill>
                  <a:srgbClr val="339966"/>
                </a:solidFill>
                <a:latin typeface="Arial" charset="0"/>
              </a:rPr>
              <a:t>PC</a:t>
            </a:r>
            <a:r>
              <a:rPr lang="zh-CN" altLang="en-US" b="1" dirty="0">
                <a:solidFill>
                  <a:srgbClr val="339966"/>
                </a:solidFill>
                <a:latin typeface="Arial" charset="0"/>
              </a:rPr>
              <a:t>）：</a:t>
            </a:r>
            <a:r>
              <a:rPr lang="zh-CN" altLang="en-US" b="1" dirty="0">
                <a:latin typeface="Arial" charset="0"/>
              </a:rPr>
              <a:t>存放指令地址</a:t>
            </a:r>
            <a:endParaRPr lang="zh-CN" altLang="en-US" b="1" dirty="0">
              <a:solidFill>
                <a:srgbClr val="FF0000"/>
              </a:solidFill>
              <a:latin typeface="Arial" charset="0"/>
            </a:endParaRPr>
          </a:p>
          <a:p>
            <a:pPr marL="809625" lvl="2" indent="-182563">
              <a:lnSpc>
                <a:spcPct val="110000"/>
              </a:lnSpc>
            </a:pPr>
            <a:r>
              <a:rPr lang="zh-CN" altLang="en-US" sz="2000" b="1" dirty="0">
                <a:latin typeface="Arial" charset="0"/>
              </a:rPr>
              <a:t>顺序执行时，由</a:t>
            </a:r>
            <a:r>
              <a:rPr lang="en-US" altLang="zh-CN" sz="2000" b="1" dirty="0">
                <a:latin typeface="Arial" charset="0"/>
              </a:rPr>
              <a:t>PC+1</a:t>
            </a:r>
            <a:r>
              <a:rPr lang="zh-CN" altLang="en-US" sz="2000" b="1" dirty="0">
                <a:latin typeface="Arial" charset="0"/>
              </a:rPr>
              <a:t>产生下一条指令的地址</a:t>
            </a:r>
          </a:p>
          <a:p>
            <a:pPr marL="809625" lvl="2" indent="-182563">
              <a:lnSpc>
                <a:spcPct val="110000"/>
              </a:lnSpc>
            </a:pPr>
            <a:r>
              <a:rPr lang="zh-CN" altLang="en-US" sz="2000" b="1" dirty="0">
                <a:latin typeface="Arial" charset="0"/>
              </a:rPr>
              <a:t>遇到转移指令时，转移地址</a:t>
            </a:r>
            <a:r>
              <a:rPr lang="zh-CN" altLang="en-US" sz="2000" b="1" dirty="0">
                <a:latin typeface="Arial" charset="0"/>
                <a:sym typeface="Wingdings" pitchFamily="2" charset="2"/>
              </a:rPr>
              <a:t></a:t>
            </a:r>
            <a:r>
              <a:rPr lang="en-US" altLang="zh-CN" sz="2000" b="1" dirty="0">
                <a:latin typeface="Arial" charset="0"/>
              </a:rPr>
              <a:t>PC</a:t>
            </a:r>
            <a:r>
              <a:rPr lang="zh-CN" altLang="en-US" sz="2000" b="1" dirty="0">
                <a:latin typeface="Arial" charset="0"/>
              </a:rPr>
              <a:t>作为下一条指令的地址。</a:t>
            </a:r>
          </a:p>
          <a:p>
            <a:pPr marL="444500" lvl="1" indent="-169863">
              <a:lnSpc>
                <a:spcPct val="110000"/>
              </a:lnSpc>
              <a:buFont typeface="Wingdings" pitchFamily="2" charset="2"/>
              <a:buNone/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②指令寄存器（</a:t>
            </a:r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IR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）：</a:t>
            </a:r>
            <a:r>
              <a:rPr lang="zh-CN" altLang="en-US" b="1" dirty="0">
                <a:latin typeface="Arial" charset="0"/>
              </a:rPr>
              <a:t>存放机器指令码</a:t>
            </a:r>
          </a:p>
          <a:p>
            <a:pPr marL="444500" lvl="1" indent="-169863">
              <a:lnSpc>
                <a:spcPct val="110000"/>
              </a:lnSpc>
              <a:buFont typeface="Wingdings" pitchFamily="2" charset="2"/>
              <a:buNone/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③地址寄存器（</a:t>
            </a:r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AR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）：</a:t>
            </a:r>
            <a:r>
              <a:rPr lang="zh-CN" altLang="en-US" b="1" dirty="0">
                <a:latin typeface="Arial" charset="0"/>
              </a:rPr>
              <a:t>用于存放</a:t>
            </a:r>
            <a:r>
              <a:rPr lang="en-US" altLang="zh-CN" b="1" dirty="0">
                <a:latin typeface="Arial" charset="0"/>
              </a:rPr>
              <a:t>CPU</a:t>
            </a:r>
            <a:r>
              <a:rPr lang="zh-CN" altLang="en-US" b="1" dirty="0">
                <a:latin typeface="Arial" charset="0"/>
              </a:rPr>
              <a:t>访问存储器或者</a:t>
            </a:r>
            <a:r>
              <a:rPr lang="en-US" altLang="zh-CN" b="1" dirty="0">
                <a:latin typeface="Arial" charset="0"/>
              </a:rPr>
              <a:t>IO</a:t>
            </a:r>
            <a:r>
              <a:rPr lang="zh-CN" altLang="en-US" b="1" dirty="0">
                <a:latin typeface="Arial" charset="0"/>
              </a:rPr>
              <a:t>设备的地址码。</a:t>
            </a:r>
          </a:p>
          <a:p>
            <a:pPr marL="444500" lvl="1" indent="-169863">
              <a:lnSpc>
                <a:spcPct val="110000"/>
              </a:lnSpc>
              <a:buFont typeface="Wingdings" pitchFamily="2" charset="2"/>
              <a:buNone/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④数据寄存器（</a:t>
            </a:r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DR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）：</a:t>
            </a:r>
            <a:r>
              <a:rPr lang="zh-CN" altLang="en-US" b="1" dirty="0">
                <a:latin typeface="Arial" charset="0"/>
              </a:rPr>
              <a:t>用于存放</a:t>
            </a:r>
            <a:r>
              <a:rPr lang="en-US" altLang="zh-CN" b="1" dirty="0">
                <a:latin typeface="Arial" charset="0"/>
              </a:rPr>
              <a:t>CPU</a:t>
            </a:r>
            <a:r>
              <a:rPr lang="zh-CN" altLang="en-US" b="1" dirty="0">
                <a:latin typeface="Arial" charset="0"/>
              </a:rPr>
              <a:t>访问存储器或者</a:t>
            </a:r>
            <a:r>
              <a:rPr lang="en-US" altLang="zh-CN" b="1" dirty="0">
                <a:latin typeface="Arial" charset="0"/>
              </a:rPr>
              <a:t>IO</a:t>
            </a:r>
            <a:r>
              <a:rPr lang="zh-CN" altLang="en-US" b="1" dirty="0">
                <a:latin typeface="Arial" charset="0"/>
              </a:rPr>
              <a:t>设备的数据。</a:t>
            </a:r>
          </a:p>
        </p:txBody>
      </p:sp>
      <p:sp>
        <p:nvSpPr>
          <p:cNvPr id="427012" name="Rectangle 4"/>
          <p:cNvSpPr>
            <a:spLocks noChangeArrowheads="1"/>
          </p:cNvSpPr>
          <p:nvPr/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1pPr>
            <a:lvl2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2pPr>
            <a:lvl3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3pPr>
            <a:lvl4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4pPr>
            <a:lvl5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/>
              <a:t>二、控制器的组成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8C2A7-B5C1-4B9B-ABE1-2ADCC1C89E48}" type="slidenum">
              <a:rPr lang="en-US" altLang="zh-CN"/>
              <a:pPr/>
              <a:t>130</a:t>
            </a:fld>
            <a:endParaRPr lang="en-US" altLang="zh-CN"/>
          </a:p>
        </p:txBody>
      </p:sp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（三）计算机的工作过程</a:t>
            </a:r>
          </a:p>
        </p:txBody>
      </p:sp>
      <p:sp>
        <p:nvSpPr>
          <p:cNvPr id="377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7715250" cy="984250"/>
          </a:xfrm>
        </p:spPr>
        <p:txBody>
          <a:bodyPr/>
          <a:lstStyle/>
          <a:p>
            <a:r>
              <a:rPr lang="zh-CN" altLang="en-US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计算机的工作过程即是循环往复的取指令、分析指令、执行指令的过程。</a:t>
            </a:r>
          </a:p>
        </p:txBody>
      </p:sp>
      <p:sp>
        <p:nvSpPr>
          <p:cNvPr id="377860" name="Rectangle 4"/>
          <p:cNvSpPr>
            <a:spLocks noChangeArrowheads="1"/>
          </p:cNvSpPr>
          <p:nvPr/>
        </p:nvSpPr>
        <p:spPr bwMode="auto">
          <a:xfrm>
            <a:off x="611188" y="2254250"/>
            <a:ext cx="1158875" cy="1011238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 anchorCtr="1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开机</a:t>
            </a:r>
          </a:p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上电</a:t>
            </a:r>
          </a:p>
        </p:txBody>
      </p:sp>
      <p:sp>
        <p:nvSpPr>
          <p:cNvPr id="377861" name="Rectangle 5"/>
          <p:cNvSpPr>
            <a:spLocks noChangeArrowheads="1"/>
          </p:cNvSpPr>
          <p:nvPr/>
        </p:nvSpPr>
        <p:spPr bwMode="auto">
          <a:xfrm>
            <a:off x="2339975" y="2133600"/>
            <a:ext cx="1295400" cy="12573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产生</a:t>
            </a:r>
          </a:p>
          <a:p>
            <a:pPr algn="ctr"/>
            <a:r>
              <a:rPr lang="en-US" altLang="zh-CN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Reset</a:t>
            </a:r>
          </a:p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信号</a:t>
            </a:r>
          </a:p>
        </p:txBody>
      </p:sp>
      <p:sp>
        <p:nvSpPr>
          <p:cNvPr id="377862" name="Rectangle 6"/>
          <p:cNvSpPr>
            <a:spLocks noChangeArrowheads="1"/>
          </p:cNvSpPr>
          <p:nvPr/>
        </p:nvSpPr>
        <p:spPr bwMode="auto">
          <a:xfrm>
            <a:off x="4284663" y="2420938"/>
            <a:ext cx="3816350" cy="676275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 anchorCtr="1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置</a:t>
            </a:r>
            <a:r>
              <a:rPr lang="en-US" altLang="zh-CN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PC</a:t>
            </a:r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为第一条指令的地址</a:t>
            </a:r>
          </a:p>
        </p:txBody>
      </p:sp>
      <p:sp>
        <p:nvSpPr>
          <p:cNvPr id="377863" name="Rectangle 7"/>
          <p:cNvSpPr>
            <a:spLocks noChangeArrowheads="1"/>
          </p:cNvSpPr>
          <p:nvPr/>
        </p:nvSpPr>
        <p:spPr bwMode="auto">
          <a:xfrm>
            <a:off x="5299075" y="3644900"/>
            <a:ext cx="1770063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 anchorCtr="1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取指令</a:t>
            </a:r>
          </a:p>
        </p:txBody>
      </p:sp>
      <p:sp>
        <p:nvSpPr>
          <p:cNvPr id="377864" name="Rectangle 8"/>
          <p:cNvSpPr>
            <a:spLocks noChangeArrowheads="1"/>
          </p:cNvSpPr>
          <p:nvPr/>
        </p:nvSpPr>
        <p:spPr bwMode="auto">
          <a:xfrm>
            <a:off x="5292725" y="4559300"/>
            <a:ext cx="1800225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 anchorCtr="1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分析指令</a:t>
            </a:r>
          </a:p>
        </p:txBody>
      </p:sp>
      <p:sp>
        <p:nvSpPr>
          <p:cNvPr id="377865" name="Rectangle 9"/>
          <p:cNvSpPr>
            <a:spLocks noChangeArrowheads="1"/>
          </p:cNvSpPr>
          <p:nvPr/>
        </p:nvSpPr>
        <p:spPr bwMode="auto">
          <a:xfrm>
            <a:off x="5364163" y="5516563"/>
            <a:ext cx="1706562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 anchorCtr="1"/>
          <a:lstStyle/>
          <a:p>
            <a:pPr algn="ctr"/>
            <a:r>
              <a:rPr lang="zh-CN" altLang="en-US" b="1">
                <a:solidFill>
                  <a:srgbClr val="990033"/>
                </a:solidFill>
                <a:latin typeface="华文中宋" pitchFamily="2" charset="-122"/>
                <a:ea typeface="华文中宋" pitchFamily="2" charset="-122"/>
              </a:rPr>
              <a:t>执行指令</a:t>
            </a:r>
          </a:p>
        </p:txBody>
      </p:sp>
      <p:cxnSp>
        <p:nvCxnSpPr>
          <p:cNvPr id="377866" name="AutoShape 10"/>
          <p:cNvCxnSpPr>
            <a:cxnSpLocks noChangeShapeType="1"/>
            <a:stCxn id="377860" idx="3"/>
            <a:endCxn id="377861" idx="1"/>
          </p:cNvCxnSpPr>
          <p:nvPr/>
        </p:nvCxnSpPr>
        <p:spPr bwMode="auto">
          <a:xfrm>
            <a:off x="1784350" y="2760663"/>
            <a:ext cx="541338" cy="158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7867" name="AutoShape 11"/>
          <p:cNvCxnSpPr>
            <a:cxnSpLocks noChangeShapeType="1"/>
            <a:stCxn id="377861" idx="3"/>
            <a:endCxn id="377862" idx="1"/>
          </p:cNvCxnSpPr>
          <p:nvPr/>
        </p:nvCxnSpPr>
        <p:spPr bwMode="auto">
          <a:xfrm flipV="1">
            <a:off x="3649663" y="2759075"/>
            <a:ext cx="620712" cy="317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7871" name="AutoShape 15"/>
          <p:cNvCxnSpPr>
            <a:cxnSpLocks noChangeShapeType="1"/>
            <a:stCxn id="377865" idx="3"/>
            <a:endCxn id="377863" idx="0"/>
          </p:cNvCxnSpPr>
          <p:nvPr/>
        </p:nvCxnSpPr>
        <p:spPr bwMode="auto">
          <a:xfrm flipH="1" flipV="1">
            <a:off x="6184900" y="3630613"/>
            <a:ext cx="900113" cy="2152650"/>
          </a:xfrm>
          <a:prstGeom prst="bentConnector4">
            <a:avLst>
              <a:gd name="adj1" fmla="val -23634"/>
              <a:gd name="adj2" fmla="val 109954"/>
            </a:avLst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77873" name="Picture 17" descr="back11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59499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7874" name="Line 18"/>
          <p:cNvSpPr>
            <a:spLocks noChangeShapeType="1"/>
          </p:cNvSpPr>
          <p:nvPr/>
        </p:nvSpPr>
        <p:spPr bwMode="auto">
          <a:xfrm>
            <a:off x="6156325" y="4149725"/>
            <a:ext cx="0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7875" name="Line 19"/>
          <p:cNvSpPr>
            <a:spLocks noChangeShapeType="1"/>
          </p:cNvSpPr>
          <p:nvPr/>
        </p:nvSpPr>
        <p:spPr bwMode="auto">
          <a:xfrm>
            <a:off x="6189663" y="3068638"/>
            <a:ext cx="0" cy="5762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7876" name="Line 20"/>
          <p:cNvSpPr>
            <a:spLocks noChangeShapeType="1"/>
          </p:cNvSpPr>
          <p:nvPr/>
        </p:nvSpPr>
        <p:spPr bwMode="auto">
          <a:xfrm>
            <a:off x="6156325" y="5084763"/>
            <a:ext cx="0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7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77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77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3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5" dur="1" fill="hold"/>
                                        <p:tgtEl>
                                          <p:spTgt spid="37787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860" grpId="0" animBg="1" autoUpdateAnimBg="0"/>
      <p:bldP spid="377861" grpId="0" animBg="1" autoUpdateAnimBg="0"/>
      <p:bldP spid="377862" grpId="0" animBg="1" autoUpdateAnimBg="0"/>
      <p:bldP spid="377863" grpId="0" animBg="1" autoUpdateAnimBg="0"/>
      <p:bldP spid="377864" grpId="0" animBg="1" autoUpdateAnimBg="0"/>
      <p:bldP spid="377865" grpId="0" animBg="1" autoUpdateAnimBg="0"/>
      <p:bldP spid="377874" grpId="0" animBg="1"/>
      <p:bldP spid="377875" grpId="0" animBg="1"/>
      <p:bldP spid="377876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EBA1F-8EB3-4637-8178-EFE0A5EC14DD}" type="slidenum">
              <a:rPr lang="en-US" altLang="zh-CN"/>
              <a:pPr/>
              <a:t>131</a:t>
            </a:fld>
            <a:endParaRPr lang="en-US" altLang="zh-CN"/>
          </a:p>
        </p:txBody>
      </p:sp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</a:t>
            </a:r>
          </a:p>
        </p:txBody>
      </p:sp>
      <p:sp>
        <p:nvSpPr>
          <p:cNvPr id="386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P347:3</a:t>
            </a:r>
            <a:r>
              <a:rPr lang="zh-CN" altLang="en-US" dirty="0"/>
              <a:t>、</a:t>
            </a:r>
            <a:r>
              <a:rPr lang="en-US" altLang="zh-CN" dirty="0"/>
              <a:t>5</a:t>
            </a:r>
            <a:r>
              <a:rPr lang="zh-CN" altLang="en-US" dirty="0" smtClean="0"/>
              <a:t>、</a:t>
            </a:r>
            <a:r>
              <a:rPr lang="en-US" altLang="zh-CN" dirty="0" smtClean="0"/>
              <a:t>8</a:t>
            </a:r>
            <a:r>
              <a:rPr lang="zh-CN" altLang="en-US" dirty="0" smtClean="0"/>
              <a:t>、</a:t>
            </a:r>
            <a:r>
              <a:rPr lang="en-US" altLang="zh-CN" dirty="0" smtClean="0"/>
              <a:t>20</a:t>
            </a:r>
            <a:r>
              <a:rPr lang="zh-CN" altLang="en-US" dirty="0"/>
              <a:t>、</a:t>
            </a:r>
            <a:r>
              <a:rPr lang="en-US" altLang="zh-CN" dirty="0"/>
              <a:t>21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552C2-FDE4-45DE-8A79-14021B9D3977}" type="slidenum">
              <a:rPr lang="en-US" altLang="zh-CN"/>
              <a:pPr/>
              <a:t>132</a:t>
            </a:fld>
            <a:endParaRPr lang="en-US" altLang="zh-CN"/>
          </a:p>
        </p:txBody>
      </p:sp>
      <p:sp>
        <p:nvSpPr>
          <p:cNvPr id="343042" name="WordArt 2"/>
          <p:cNvSpPr>
            <a:spLocks noChangeArrowheads="1" noChangeShapeType="1" noTextEdit="1"/>
          </p:cNvSpPr>
          <p:nvPr/>
        </p:nvSpPr>
        <p:spPr bwMode="auto">
          <a:xfrm>
            <a:off x="2124075" y="2133600"/>
            <a:ext cx="4535488" cy="1728788"/>
          </a:xfrm>
          <a:prstGeom prst="rect">
            <a:avLst/>
          </a:prstGeom>
        </p:spPr>
        <p:txBody>
          <a:bodyPr wrap="none" fromWordArt="1">
            <a:prstTxWarp prst="textWave1">
              <a:avLst>
                <a:gd name="adj1" fmla="val 13005"/>
                <a:gd name="adj2" fmla="val 0"/>
              </a:avLst>
            </a:prstTxWarp>
          </a:bodyPr>
          <a:lstStyle/>
          <a:p>
            <a:pPr algn="ctr"/>
            <a:r>
              <a:rPr lang="en-US" altLang="zh-CN" sz="3600" b="1" kern="10" spc="-360">
                <a:ln w="12700">
                  <a:solidFill>
                    <a:srgbClr val="000099"/>
                  </a:solidFill>
                  <a:round/>
                  <a:headEnd/>
                  <a:tailEnd/>
                </a:ln>
                <a:solidFill>
                  <a:srgbClr val="33CCFF"/>
                </a:solidFill>
                <a:effectLst>
                  <a:outerShdw dist="125724" dir="18900000" algn="ctr" rotWithShape="0">
                    <a:srgbClr val="000099"/>
                  </a:outerShdw>
                </a:effectLst>
                <a:latin typeface="Arial Rounded MT Bold"/>
              </a:rPr>
              <a:t>The  End !</a:t>
            </a:r>
            <a:endParaRPr lang="zh-CN" altLang="en-US" sz="3600" b="1" kern="10" spc="-360">
              <a:ln w="12700">
                <a:solidFill>
                  <a:srgbClr val="000099"/>
                </a:solidFill>
                <a:round/>
                <a:headEnd/>
                <a:tailEnd/>
              </a:ln>
              <a:solidFill>
                <a:srgbClr val="33CCFF"/>
              </a:solidFill>
              <a:effectLst>
                <a:outerShdw dist="125724" dir="18900000" algn="ctr" rotWithShape="0">
                  <a:srgbClr val="000099"/>
                </a:outerShdw>
              </a:effectLst>
              <a:latin typeface="Arial Rounded MT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30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30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3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10C8E-F4DA-4C70-B5BB-8EA9380A5AAC}" type="slidenum">
              <a:rPr lang="en-US" altLang="zh-CN"/>
              <a:pPr/>
              <a:t>14</a:t>
            </a:fld>
            <a:endParaRPr lang="en-US" altLang="zh-CN"/>
          </a:p>
        </p:txBody>
      </p:sp>
      <p:sp>
        <p:nvSpPr>
          <p:cNvPr id="42496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609600"/>
            <a:ext cx="8447087" cy="1143000"/>
          </a:xfrm>
        </p:spPr>
        <p:txBody>
          <a:bodyPr/>
          <a:lstStyle/>
          <a:p>
            <a:r>
              <a:rPr lang="en-US" altLang="zh-CN">
                <a:ea typeface="宋体" pitchFamily="2" charset="-122"/>
              </a:rPr>
              <a:t>7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1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2 </a:t>
            </a:r>
            <a:r>
              <a:rPr lang="zh-CN" altLang="en-US">
                <a:ea typeface="宋体" pitchFamily="2" charset="-122"/>
              </a:rPr>
              <a:t>控制器的组成 </a:t>
            </a:r>
          </a:p>
        </p:txBody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125538"/>
            <a:ext cx="7561263" cy="4751387"/>
          </a:xfrm>
        </p:spPr>
        <p:txBody>
          <a:bodyPr/>
          <a:lstStyle/>
          <a:p>
            <a:pPr>
              <a:lnSpc>
                <a:spcPct val="110000"/>
              </a:lnSpc>
              <a:buFont typeface="Wingdings" pitchFamily="2" charset="2"/>
              <a:buNone/>
            </a:pPr>
            <a:r>
              <a:rPr lang="en-US" altLang="zh-CN">
                <a:solidFill>
                  <a:srgbClr val="FF0000"/>
                </a:solidFill>
              </a:rPr>
              <a:t>2.</a:t>
            </a:r>
            <a:r>
              <a:rPr lang="zh-CN" altLang="en-US">
                <a:solidFill>
                  <a:srgbClr val="FF0000"/>
                </a:solidFill>
              </a:rPr>
              <a:t>指令译码器：</a:t>
            </a:r>
            <a:r>
              <a:rPr lang="zh-CN" altLang="en-US" sz="2400"/>
              <a:t>对指令的操作码进行译码，以识别该指令所要求的操作。</a:t>
            </a:r>
          </a:p>
          <a:p>
            <a:pPr>
              <a:lnSpc>
                <a:spcPct val="110000"/>
              </a:lnSpc>
              <a:buFont typeface="Wingdings" pitchFamily="2" charset="2"/>
              <a:buNone/>
            </a:pPr>
            <a:r>
              <a:rPr lang="en-US" altLang="zh-CN">
                <a:solidFill>
                  <a:srgbClr val="FF0000"/>
                </a:solidFill>
              </a:rPr>
              <a:t>3.</a:t>
            </a:r>
            <a:r>
              <a:rPr lang="zh-CN" altLang="en-US">
                <a:solidFill>
                  <a:srgbClr val="FF0000"/>
                </a:solidFill>
              </a:rPr>
              <a:t>操作控制信号形成部件：</a:t>
            </a:r>
            <a:r>
              <a:rPr lang="zh-CN" altLang="en-US" sz="2400"/>
              <a:t>根据指令的操作码以及时序信号，产生取出指令和执行这条指令所需的各种操作控制信号，以便正确地建立数据通路，完成取出指令和执行指令的控制。分为： </a:t>
            </a:r>
            <a:endParaRPr lang="zh-CN" altLang="en-US" sz="2400">
              <a:solidFill>
                <a:srgbClr val="FF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硬布线控制器：</a:t>
            </a:r>
            <a:r>
              <a:rPr lang="zh-CN" altLang="en-US" b="1"/>
              <a:t>主要由组合逻辑电路构成</a:t>
            </a:r>
          </a:p>
          <a:p>
            <a:pPr lvl="1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微程序控制器：</a:t>
            </a:r>
            <a:r>
              <a:rPr lang="zh-CN" altLang="en-US" b="1"/>
              <a:t>主要由存储逻辑电路构成</a:t>
            </a:r>
          </a:p>
          <a:p>
            <a:pPr>
              <a:lnSpc>
                <a:spcPct val="110000"/>
              </a:lnSpc>
              <a:buFont typeface="Wingdings" pitchFamily="2" charset="2"/>
              <a:buNone/>
            </a:pPr>
            <a:endParaRPr lang="en-US" altLang="zh-CN" sz="2400"/>
          </a:p>
        </p:txBody>
      </p:sp>
      <p:sp>
        <p:nvSpPr>
          <p:cNvPr id="424964" name="Rectangle 4"/>
          <p:cNvSpPr>
            <a:spLocks noChangeArrowheads="1"/>
          </p:cNvSpPr>
          <p:nvPr/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1pPr>
            <a:lvl2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2pPr>
            <a:lvl3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3pPr>
            <a:lvl4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4pPr>
            <a:lvl5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/>
              <a:t>二、控制器的组成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24651-6D83-4CE3-9B16-1547747C34B8}" type="slidenum">
              <a:rPr lang="en-US" altLang="zh-CN"/>
              <a:pPr/>
              <a:t>15</a:t>
            </a:fld>
            <a:endParaRPr lang="en-US" altLang="zh-CN"/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609600"/>
            <a:ext cx="8447087" cy="1143000"/>
          </a:xfrm>
        </p:spPr>
        <p:txBody>
          <a:bodyPr/>
          <a:lstStyle/>
          <a:p>
            <a:r>
              <a:rPr lang="en-US" altLang="zh-CN">
                <a:ea typeface="宋体" pitchFamily="2" charset="-122"/>
              </a:rPr>
              <a:t>7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1</a:t>
            </a:r>
            <a:r>
              <a:rPr lang="zh-CN" altLang="en-US">
                <a:ea typeface="宋体" pitchFamily="2" charset="-122"/>
              </a:rPr>
              <a:t>．</a:t>
            </a:r>
            <a:r>
              <a:rPr lang="en-US" altLang="zh-CN">
                <a:ea typeface="宋体" pitchFamily="2" charset="-122"/>
              </a:rPr>
              <a:t>2 </a:t>
            </a:r>
            <a:r>
              <a:rPr lang="zh-CN" altLang="en-US">
                <a:ea typeface="宋体" pitchFamily="2" charset="-122"/>
              </a:rPr>
              <a:t>控制器的组成 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125538"/>
            <a:ext cx="7561263" cy="5256212"/>
          </a:xfrm>
        </p:spPr>
        <p:txBody>
          <a:bodyPr/>
          <a:lstStyle/>
          <a:p>
            <a:pPr marL="352425" indent="-352425">
              <a:lnSpc>
                <a:spcPct val="110000"/>
              </a:lnSpc>
              <a:buFont typeface="Wingdings" pitchFamily="2" charset="2"/>
              <a:buNone/>
            </a:pPr>
            <a:r>
              <a:rPr lang="en-US" altLang="zh-CN">
                <a:solidFill>
                  <a:srgbClr val="FF0000"/>
                </a:solidFill>
              </a:rPr>
              <a:t>4.</a:t>
            </a:r>
            <a:r>
              <a:rPr lang="zh-CN" altLang="en-US">
                <a:solidFill>
                  <a:srgbClr val="FF0000"/>
                </a:solidFill>
              </a:rPr>
              <a:t>时序信号产生器：</a:t>
            </a:r>
            <a:r>
              <a:rPr lang="zh-CN" altLang="en-US" sz="2400"/>
              <a:t>负责提供时钟信号和机器周期信号，以规定每个操作的时间。包括：</a:t>
            </a:r>
          </a:p>
          <a:p>
            <a:pPr marL="709613" lvl="1" indent="-1778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脉冲源：</a:t>
            </a:r>
            <a:r>
              <a:rPr lang="zh-CN" altLang="en-US" b="1"/>
              <a:t>产生一定频率的脉冲信号，为整个计算机提供基准时钟信号。 </a:t>
            </a:r>
          </a:p>
          <a:p>
            <a:pPr marL="709613" lvl="1" indent="-1778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启停线路：</a:t>
            </a:r>
            <a:r>
              <a:rPr lang="zh-CN" altLang="en-US" b="1"/>
              <a:t>负责控制时钟脉冲的送出与封锁，从而实现计算机的启动与停止。</a:t>
            </a:r>
          </a:p>
          <a:p>
            <a:pPr marL="709613" lvl="1" indent="-1778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时序信号产生及其控制部件：</a:t>
            </a:r>
            <a:r>
              <a:rPr lang="zh-CN" altLang="en-US" b="1"/>
              <a:t>以脉冲源为基准，产生不同的计算机所对应的多级时序信号，用以控制计算机的每一步微操作。 </a:t>
            </a:r>
          </a:p>
        </p:txBody>
      </p:sp>
      <p:sp>
        <p:nvSpPr>
          <p:cNvPr id="110597" name="Rectangle 5"/>
          <p:cNvSpPr>
            <a:spLocks noChangeArrowheads="1"/>
          </p:cNvSpPr>
          <p:nvPr/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1pPr>
            <a:lvl2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2pPr>
            <a:lvl3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3pPr>
            <a:lvl4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4pPr>
            <a:lvl5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/>
              <a:t>二、控制器的组成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059B-1C39-45B4-A4E9-7E8E72811B3A}" type="slidenum">
              <a:rPr lang="en-US" altLang="zh-CN"/>
              <a:pPr/>
              <a:t>16</a:t>
            </a:fld>
            <a:endParaRPr lang="en-US" altLang="zh-CN"/>
          </a:p>
        </p:txBody>
      </p:sp>
      <p:sp>
        <p:nvSpPr>
          <p:cNvPr id="350212" name="Rectangle 4"/>
          <p:cNvSpPr>
            <a:spLocks noChangeArrowheads="1"/>
          </p:cNvSpPr>
          <p:nvPr/>
        </p:nvSpPr>
        <p:spPr bwMode="white">
          <a:xfrm>
            <a:off x="1179513" y="344488"/>
            <a:ext cx="6705600" cy="56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1pPr>
            <a:lvl2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2pPr>
            <a:lvl3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3pPr>
            <a:lvl4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4pPr>
            <a:lvl5pPr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/>
              <a:t>二、控制器的组成</a:t>
            </a:r>
          </a:p>
        </p:txBody>
      </p:sp>
      <p:pic>
        <p:nvPicPr>
          <p:cNvPr id="350213" name="Picture 5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61658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0223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839" y="1052736"/>
            <a:ext cx="7848872" cy="4813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5021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7E56-ABBB-49D9-A41E-D460E02D51AA}" type="slidenum">
              <a:rPr lang="en-US" altLang="zh-CN"/>
              <a:pPr/>
              <a:t>17</a:t>
            </a:fld>
            <a:endParaRPr lang="en-US" altLang="zh-CN"/>
          </a:p>
        </p:txBody>
      </p:sp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三、时序系统与控制方式</a:t>
            </a:r>
          </a:p>
        </p:txBody>
      </p:sp>
      <p:sp>
        <p:nvSpPr>
          <p:cNvPr id="12288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22892" name="AutoShape 12"/>
          <p:cNvSpPr>
            <a:spLocks noChangeArrowheads="1"/>
          </p:cNvSpPr>
          <p:nvPr/>
        </p:nvSpPr>
        <p:spPr bwMode="gray">
          <a:xfrm>
            <a:off x="2998788" y="2108200"/>
            <a:ext cx="400050" cy="449263"/>
          </a:xfrm>
          <a:prstGeom prst="chevron">
            <a:avLst>
              <a:gd name="adj" fmla="val 52514"/>
            </a:avLst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893" name="AutoShape 13"/>
          <p:cNvSpPr>
            <a:spLocks noChangeArrowheads="1"/>
          </p:cNvSpPr>
          <p:nvPr/>
        </p:nvSpPr>
        <p:spPr bwMode="gray">
          <a:xfrm>
            <a:off x="5461000" y="2108200"/>
            <a:ext cx="398463" cy="449263"/>
          </a:xfrm>
          <a:prstGeom prst="chevron">
            <a:avLst>
              <a:gd name="adj" fmla="val 52514"/>
            </a:avLst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22928" name="Group 48"/>
          <p:cNvGrpSpPr>
            <a:grpSpLocks/>
          </p:cNvGrpSpPr>
          <p:nvPr/>
        </p:nvGrpSpPr>
        <p:grpSpPr bwMode="auto">
          <a:xfrm>
            <a:off x="1066800" y="1484313"/>
            <a:ext cx="1828800" cy="4114800"/>
            <a:chOff x="672" y="935"/>
            <a:chExt cx="1152" cy="2592"/>
          </a:xfrm>
        </p:grpSpPr>
        <p:sp>
          <p:nvSpPr>
            <p:cNvPr id="122890" name="AutoShape 10"/>
            <p:cNvSpPr>
              <a:spLocks noChangeArrowheads="1"/>
            </p:cNvSpPr>
            <p:nvPr/>
          </p:nvSpPr>
          <p:spPr bwMode="auto">
            <a:xfrm>
              <a:off x="672" y="2087"/>
              <a:ext cx="1152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0C0C0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 eaLnBrk="0" hangingPunct="0"/>
              <a:r>
                <a:rPr lang="zh-CN" altLang="en-US" sz="2800" b="1">
                  <a:latin typeface="黑体" pitchFamily="2" charset="-122"/>
                  <a:hlinkClick r:id="rId2" action="ppaction://hlinksldjump"/>
                </a:rPr>
                <a:t>计算机中的时序信号</a:t>
              </a:r>
              <a:endParaRPr lang="zh-CN" altLang="en-US" sz="2800" b="1">
                <a:latin typeface="黑体" pitchFamily="2" charset="-122"/>
              </a:endParaRPr>
            </a:p>
          </p:txBody>
        </p:sp>
        <p:sp>
          <p:nvSpPr>
            <p:cNvPr id="122899" name="Oval 19"/>
            <p:cNvSpPr>
              <a:spLocks noChangeArrowheads="1"/>
            </p:cNvSpPr>
            <p:nvPr/>
          </p:nvSpPr>
          <p:spPr bwMode="gray">
            <a:xfrm>
              <a:off x="720" y="93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tint val="0"/>
                    <a:invGamma/>
                  </a:schemeClr>
                </a:gs>
                <a:gs pos="50000">
                  <a:schemeClr val="folHlink"/>
                </a:gs>
                <a:gs pos="100000">
                  <a:schemeClr val="fol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00" name="Oval 20"/>
            <p:cNvSpPr>
              <a:spLocks noChangeArrowheads="1"/>
            </p:cNvSpPr>
            <p:nvPr/>
          </p:nvSpPr>
          <p:spPr bwMode="gray">
            <a:xfrm>
              <a:off x="720" y="93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alpha val="32001"/>
                  </a:schemeClr>
                </a:gs>
                <a:gs pos="100000">
                  <a:schemeClr val="folHlink">
                    <a:gamma/>
                    <a:shade val="0"/>
                    <a:invGamma/>
                    <a:alpha val="89999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01" name="Oval 21"/>
            <p:cNvSpPr>
              <a:spLocks noChangeArrowheads="1"/>
            </p:cNvSpPr>
            <p:nvPr/>
          </p:nvSpPr>
          <p:spPr bwMode="gray">
            <a:xfrm>
              <a:off x="790" y="1004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shade val="54118"/>
                    <a:invGamma/>
                  </a:schemeClr>
                </a:gs>
                <a:gs pos="50000">
                  <a:schemeClr val="folHlink"/>
                </a:gs>
                <a:gs pos="100000">
                  <a:schemeClr val="fol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02" name="Oval 22">
              <a:hlinkClick r:id="rId3" action="ppaction://hlinksldjump"/>
            </p:cNvPr>
            <p:cNvSpPr>
              <a:spLocks noChangeArrowheads="1"/>
            </p:cNvSpPr>
            <p:nvPr/>
          </p:nvSpPr>
          <p:spPr bwMode="gray">
            <a:xfrm>
              <a:off x="791" y="1006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shade val="63529"/>
                    <a:invGamma/>
                  </a:schemeClr>
                </a:gs>
                <a:gs pos="100000">
                  <a:schemeClr val="folHlink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03" name="Oval 23"/>
            <p:cNvSpPr>
              <a:spLocks noChangeArrowheads="1"/>
            </p:cNvSpPr>
            <p:nvPr/>
          </p:nvSpPr>
          <p:spPr bwMode="gray">
            <a:xfrm>
              <a:off x="837" y="1051"/>
              <a:ext cx="840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122904" name="Group 24"/>
            <p:cNvGrpSpPr>
              <a:grpSpLocks/>
            </p:cNvGrpSpPr>
            <p:nvPr/>
          </p:nvGrpSpPr>
          <p:grpSpPr bwMode="auto">
            <a:xfrm>
              <a:off x="850" y="1063"/>
              <a:ext cx="813" cy="805"/>
              <a:chOff x="4166" y="1706"/>
              <a:chExt cx="1252" cy="1252"/>
            </a:xfrm>
          </p:grpSpPr>
          <p:sp>
            <p:nvSpPr>
              <p:cNvPr id="122905" name="Oval 25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06" name="Oval 26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07" name="Oval 27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08" name="Oval 28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24" name="Text Box 44">
              <a:hlinkClick r:id="rId3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1145" y="1316"/>
              <a:ext cx="22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>
                  <a:solidFill>
                    <a:srgbClr val="000000"/>
                  </a:solidFill>
                  <a:latin typeface="黑体" pitchFamily="2" charset="-122"/>
                </a:rPr>
                <a:t>1</a:t>
              </a:r>
            </a:p>
          </p:txBody>
        </p:sp>
      </p:grpSp>
      <p:grpSp>
        <p:nvGrpSpPr>
          <p:cNvPr id="122929" name="Group 49"/>
          <p:cNvGrpSpPr>
            <a:grpSpLocks/>
          </p:cNvGrpSpPr>
          <p:nvPr/>
        </p:nvGrpSpPr>
        <p:grpSpPr bwMode="auto">
          <a:xfrm>
            <a:off x="3570288" y="1489075"/>
            <a:ext cx="1839912" cy="4110038"/>
            <a:chOff x="2249" y="938"/>
            <a:chExt cx="1159" cy="2589"/>
          </a:xfrm>
        </p:grpSpPr>
        <p:sp>
          <p:nvSpPr>
            <p:cNvPr id="122889" name="AutoShape 9"/>
            <p:cNvSpPr>
              <a:spLocks noChangeArrowheads="1"/>
            </p:cNvSpPr>
            <p:nvPr/>
          </p:nvSpPr>
          <p:spPr bwMode="auto">
            <a:xfrm>
              <a:off x="2249" y="2087"/>
              <a:ext cx="1159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 eaLnBrk="0" hangingPunct="0"/>
              <a:r>
                <a:rPr lang="zh-CN" altLang="en-US" sz="2800" b="1">
                  <a:hlinkClick r:id="rId4" action="ppaction://hlinksldjump"/>
                </a:rPr>
                <a:t>时序系统</a:t>
              </a:r>
              <a:endParaRPr lang="zh-CN" altLang="en-US" sz="2800" b="1"/>
            </a:p>
          </p:txBody>
        </p:sp>
        <p:sp>
          <p:nvSpPr>
            <p:cNvPr id="122909" name="Oval 29"/>
            <p:cNvSpPr>
              <a:spLocks noChangeArrowheads="1"/>
            </p:cNvSpPr>
            <p:nvPr/>
          </p:nvSpPr>
          <p:spPr bwMode="gray">
            <a:xfrm>
              <a:off x="2272" y="938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0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10" name="Oval 30"/>
            <p:cNvSpPr>
              <a:spLocks noChangeArrowheads="1"/>
            </p:cNvSpPr>
            <p:nvPr/>
          </p:nvSpPr>
          <p:spPr bwMode="gray">
            <a:xfrm>
              <a:off x="2272" y="938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32001"/>
                  </a:schemeClr>
                </a:gs>
                <a:gs pos="100000">
                  <a:schemeClr val="accent1">
                    <a:gamma/>
                    <a:shade val="46275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11" name="Oval 31"/>
            <p:cNvSpPr>
              <a:spLocks noChangeArrowheads="1"/>
            </p:cNvSpPr>
            <p:nvPr/>
          </p:nvSpPr>
          <p:spPr bwMode="gray">
            <a:xfrm>
              <a:off x="2342" y="1008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shade val="54118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12" name="Oval 32">
              <a:hlinkClick r:id="rId5" action="ppaction://hlinksldjump"/>
            </p:cNvPr>
            <p:cNvSpPr>
              <a:spLocks noChangeArrowheads="1"/>
            </p:cNvSpPr>
            <p:nvPr/>
          </p:nvSpPr>
          <p:spPr bwMode="gray">
            <a:xfrm>
              <a:off x="2343" y="1009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shade val="63529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913" name="Oval 33"/>
            <p:cNvSpPr>
              <a:spLocks noChangeArrowheads="1"/>
            </p:cNvSpPr>
            <p:nvPr/>
          </p:nvSpPr>
          <p:spPr bwMode="gray">
            <a:xfrm>
              <a:off x="2388" y="1053"/>
              <a:ext cx="840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122914" name="Group 34"/>
            <p:cNvGrpSpPr>
              <a:grpSpLocks/>
            </p:cNvGrpSpPr>
            <p:nvPr/>
          </p:nvGrpSpPr>
          <p:grpSpPr bwMode="auto">
            <a:xfrm>
              <a:off x="2402" y="1063"/>
              <a:ext cx="813" cy="805"/>
              <a:chOff x="4166" y="1706"/>
              <a:chExt cx="1252" cy="1252"/>
            </a:xfrm>
          </p:grpSpPr>
          <p:sp>
            <p:nvSpPr>
              <p:cNvPr id="122915" name="Oval 35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16" name="Oval 36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17" name="Oval 37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18" name="Oval 38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25" name="Text Box 45">
              <a:hlinkClick r:id="rId5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700" y="1316"/>
              <a:ext cx="22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>
                  <a:solidFill>
                    <a:srgbClr val="000000"/>
                  </a:solidFill>
                  <a:latin typeface="黑体" pitchFamily="2" charset="-122"/>
                </a:rPr>
                <a:t>2</a:t>
              </a:r>
            </a:p>
          </p:txBody>
        </p:sp>
      </p:grpSp>
      <p:grpSp>
        <p:nvGrpSpPr>
          <p:cNvPr id="122930" name="Group 50"/>
          <p:cNvGrpSpPr>
            <a:grpSpLocks/>
          </p:cNvGrpSpPr>
          <p:nvPr/>
        </p:nvGrpSpPr>
        <p:grpSpPr bwMode="auto">
          <a:xfrm>
            <a:off x="6069013" y="1489075"/>
            <a:ext cx="1887537" cy="4110038"/>
            <a:chOff x="3823" y="938"/>
            <a:chExt cx="1189" cy="2589"/>
          </a:xfrm>
        </p:grpSpPr>
        <p:sp>
          <p:nvSpPr>
            <p:cNvPr id="122891" name="AutoShape 11"/>
            <p:cNvSpPr>
              <a:spLocks noChangeArrowheads="1"/>
            </p:cNvSpPr>
            <p:nvPr/>
          </p:nvSpPr>
          <p:spPr bwMode="auto">
            <a:xfrm>
              <a:off x="3840" y="2087"/>
              <a:ext cx="1172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0C0C0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 eaLnBrk="0" hangingPunct="0"/>
              <a:r>
                <a:rPr lang="zh-CN" altLang="en-US" sz="2800" b="1">
                  <a:latin typeface="黑体" pitchFamily="2" charset="-122"/>
                  <a:hlinkClick r:id="rId6" action="ppaction://hlinksldjump"/>
                </a:rPr>
                <a:t>控制方式</a:t>
              </a:r>
              <a:endParaRPr lang="zh-CN" altLang="en-US" sz="2800" b="1">
                <a:latin typeface="黑体" pitchFamily="2" charset="-122"/>
              </a:endParaRPr>
            </a:p>
          </p:txBody>
        </p:sp>
        <p:sp>
          <p:nvSpPr>
            <p:cNvPr id="122894" name="Oval 14"/>
            <p:cNvSpPr>
              <a:spLocks noChangeArrowheads="1"/>
            </p:cNvSpPr>
            <p:nvPr/>
          </p:nvSpPr>
          <p:spPr bwMode="gray">
            <a:xfrm>
              <a:off x="3823" y="938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895" name="Oval 15"/>
            <p:cNvSpPr>
              <a:spLocks noChangeArrowheads="1"/>
            </p:cNvSpPr>
            <p:nvPr/>
          </p:nvSpPr>
          <p:spPr bwMode="gray">
            <a:xfrm>
              <a:off x="3823" y="938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alpha val="32001"/>
                  </a:schemeClr>
                </a:gs>
                <a:gs pos="100000">
                  <a:schemeClr val="hlink">
                    <a:gamma/>
                    <a:shade val="0"/>
                    <a:invGamma/>
                    <a:alpha val="89999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896" name="Oval 16"/>
            <p:cNvSpPr>
              <a:spLocks noChangeArrowheads="1"/>
            </p:cNvSpPr>
            <p:nvPr/>
          </p:nvSpPr>
          <p:spPr bwMode="gray">
            <a:xfrm>
              <a:off x="3893" y="1008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897" name="Oval 17">
              <a:hlinkClick r:id="rId7" action="ppaction://hlinksldjump"/>
            </p:cNvPr>
            <p:cNvSpPr>
              <a:spLocks noChangeArrowheads="1"/>
            </p:cNvSpPr>
            <p:nvPr/>
          </p:nvSpPr>
          <p:spPr bwMode="gray">
            <a:xfrm>
              <a:off x="3909" y="1013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63529"/>
                    <a:invGamma/>
                  </a:schemeClr>
                </a:gs>
                <a:gs pos="100000">
                  <a:schemeClr val="hlink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898" name="Oval 18"/>
            <p:cNvSpPr>
              <a:spLocks noChangeArrowheads="1"/>
            </p:cNvSpPr>
            <p:nvPr/>
          </p:nvSpPr>
          <p:spPr bwMode="gray">
            <a:xfrm>
              <a:off x="3943" y="1053"/>
              <a:ext cx="841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122919" name="Group 39"/>
            <p:cNvGrpSpPr>
              <a:grpSpLocks/>
            </p:cNvGrpSpPr>
            <p:nvPr/>
          </p:nvGrpSpPr>
          <p:grpSpPr bwMode="auto">
            <a:xfrm>
              <a:off x="3958" y="1063"/>
              <a:ext cx="814" cy="805"/>
              <a:chOff x="4166" y="1706"/>
              <a:chExt cx="1252" cy="1252"/>
            </a:xfrm>
          </p:grpSpPr>
          <p:sp>
            <p:nvSpPr>
              <p:cNvPr id="122920" name="Oval 40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21" name="Oval 41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22" name="Oval 42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122923" name="Oval 43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26" name="Text Box 46">
              <a:hlinkClick r:id="rId7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4254" y="1316"/>
              <a:ext cx="22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>
                  <a:solidFill>
                    <a:srgbClr val="000000"/>
                  </a:solidFill>
                  <a:latin typeface="黑体" pitchFamily="2" charset="-122"/>
                </a:rPr>
                <a:t>3</a:t>
              </a:r>
            </a:p>
          </p:txBody>
        </p:sp>
      </p:grpSp>
      <p:pic>
        <p:nvPicPr>
          <p:cNvPr id="122927" name="Picture 47" descr="back11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61658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29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2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2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2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2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2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12292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92" grpId="0" animBg="1"/>
      <p:bldP spid="12289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3E769-3C28-4EF7-8528-2C6EBD9FD004}" type="slidenum">
              <a:rPr lang="en-US" altLang="zh-CN"/>
              <a:pPr/>
              <a:t>18</a:t>
            </a:fld>
            <a:endParaRPr lang="en-US" altLang="zh-CN"/>
          </a:p>
        </p:txBody>
      </p:sp>
      <p:sp>
        <p:nvSpPr>
          <p:cNvPr id="354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1</a:t>
            </a:r>
            <a:r>
              <a:rPr lang="zh-CN" altLang="en-US"/>
              <a:t>、计算机中的时序信号</a:t>
            </a:r>
          </a:p>
        </p:txBody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052513"/>
            <a:ext cx="7704137" cy="4968875"/>
          </a:xfrm>
        </p:spPr>
        <p:txBody>
          <a:bodyPr/>
          <a:lstStyle/>
          <a:p>
            <a:pPr marL="274638" indent="-274638">
              <a:lnSpc>
                <a:spcPct val="110000"/>
              </a:lnSpc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指令周期：</a:t>
            </a:r>
            <a:r>
              <a:rPr lang="zh-CN" altLang="en-US" sz="2400" dirty="0">
                <a:latin typeface="Arial" charset="0"/>
              </a:rPr>
              <a:t>是指计算机从内存取出一条指令并完成该指令的执行所需要的时间。</a:t>
            </a:r>
          </a:p>
          <a:p>
            <a:pPr marL="625475" lvl="1" indent="-171450">
              <a:lnSpc>
                <a:spcPct val="110000"/>
              </a:lnSpc>
            </a:pP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不同指令的指令周期是不相同的。</a:t>
            </a:r>
          </a:p>
          <a:p>
            <a:pPr marL="625475" lvl="1" indent="-171450">
              <a:lnSpc>
                <a:spcPct val="110000"/>
              </a:lnSpc>
            </a:pP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一个指令周期可能由若干个机器周期组成。</a:t>
            </a:r>
          </a:p>
          <a:p>
            <a:pPr marL="274638" indent="-274638">
              <a:lnSpc>
                <a:spcPct val="110000"/>
              </a:lnSpc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机器周期：</a:t>
            </a:r>
            <a:r>
              <a:rPr lang="zh-CN" altLang="en-US" sz="2400" dirty="0">
                <a:latin typeface="Arial" charset="0"/>
              </a:rPr>
              <a:t>又称为</a:t>
            </a:r>
            <a:r>
              <a:rPr lang="en-US" altLang="zh-CN" sz="2400" dirty="0">
                <a:solidFill>
                  <a:srgbClr val="0000FF"/>
                </a:solidFill>
                <a:latin typeface="Arial" charset="0"/>
              </a:rPr>
              <a:t>CPU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周期</a:t>
            </a:r>
            <a:r>
              <a:rPr lang="zh-CN" altLang="en-US" sz="2400" dirty="0">
                <a:latin typeface="Arial" charset="0"/>
              </a:rPr>
              <a:t>，用于完成</a:t>
            </a:r>
            <a:r>
              <a:rPr lang="en-US" altLang="zh-CN" sz="2400" dirty="0">
                <a:latin typeface="Arial" charset="0"/>
              </a:rPr>
              <a:t>1</a:t>
            </a:r>
            <a:r>
              <a:rPr lang="zh-CN" altLang="en-US" sz="2400" dirty="0">
                <a:latin typeface="Arial" charset="0"/>
              </a:rPr>
              <a:t>次内存的读或写操作，或者</a:t>
            </a:r>
            <a:r>
              <a:rPr lang="en-US" altLang="zh-CN" sz="2400" dirty="0">
                <a:latin typeface="Arial" charset="0"/>
              </a:rPr>
              <a:t>1</a:t>
            </a:r>
            <a:r>
              <a:rPr lang="zh-CN" altLang="en-US" sz="2400" dirty="0">
                <a:latin typeface="Arial" charset="0"/>
              </a:rPr>
              <a:t>次</a:t>
            </a:r>
            <a:r>
              <a:rPr lang="en-US" altLang="zh-CN" sz="2400" dirty="0">
                <a:latin typeface="Arial" charset="0"/>
              </a:rPr>
              <a:t>ALU</a:t>
            </a:r>
            <a:r>
              <a:rPr lang="zh-CN" altLang="en-US" sz="2400" dirty="0">
                <a:latin typeface="Arial" charset="0"/>
              </a:rPr>
              <a:t>的运算，或者</a:t>
            </a:r>
            <a:r>
              <a:rPr lang="en-US" altLang="zh-CN" sz="2400" dirty="0">
                <a:latin typeface="Arial" charset="0"/>
              </a:rPr>
              <a:t>1</a:t>
            </a:r>
            <a:r>
              <a:rPr lang="zh-CN" altLang="en-US" sz="2400" dirty="0">
                <a:latin typeface="Arial" charset="0"/>
              </a:rPr>
              <a:t>次总线传送</a:t>
            </a:r>
          </a:p>
          <a:p>
            <a:pPr marL="625475" lvl="1" indent="-171450">
              <a:lnSpc>
                <a:spcPct val="110000"/>
              </a:lnSpc>
            </a:pP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一般规定为</a:t>
            </a:r>
            <a:r>
              <a:rPr lang="en-US" altLang="zh-CN" b="1" dirty="0">
                <a:solidFill>
                  <a:srgbClr val="006600"/>
                </a:solidFill>
                <a:latin typeface="Arial" charset="0"/>
              </a:rPr>
              <a:t>CPU</a:t>
            </a: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与内存交换</a:t>
            </a:r>
            <a:r>
              <a:rPr lang="en-US" altLang="zh-CN" b="1" dirty="0">
                <a:solidFill>
                  <a:srgbClr val="006600"/>
                </a:solidFill>
                <a:latin typeface="Arial" charset="0"/>
              </a:rPr>
              <a:t>1</a:t>
            </a: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次信息（读或写内存）所需要的时间。</a:t>
            </a:r>
          </a:p>
          <a:p>
            <a:pPr marL="625475" lvl="1" indent="-171450">
              <a:lnSpc>
                <a:spcPct val="110000"/>
              </a:lnSpc>
            </a:pPr>
            <a:r>
              <a:rPr lang="zh-CN" altLang="en-US" b="1" dirty="0">
                <a:solidFill>
                  <a:srgbClr val="006600"/>
                </a:solidFill>
                <a:latin typeface="Arial" charset="0"/>
              </a:rPr>
              <a:t>一个机器周期的功能需要多个时钟周期完成</a:t>
            </a:r>
            <a:r>
              <a:rPr lang="zh-CN" altLang="en-US" b="1" dirty="0">
                <a:latin typeface="Arial" charset="0"/>
              </a:rPr>
              <a:t>。</a:t>
            </a:r>
            <a:endParaRPr lang="zh-CN" altLang="en-US" b="1" dirty="0">
              <a:solidFill>
                <a:schemeClr val="tx2"/>
              </a:solidFill>
              <a:latin typeface="Arial" charset="0"/>
            </a:endParaRPr>
          </a:p>
          <a:p>
            <a:pPr marL="274638" indent="-274638">
              <a:lnSpc>
                <a:spcPct val="110000"/>
              </a:lnSpc>
            </a:pP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时钟周期：</a:t>
            </a:r>
            <a:r>
              <a:rPr lang="zh-CN" altLang="en-US" sz="2400" dirty="0">
                <a:latin typeface="Arial" charset="0"/>
              </a:rPr>
              <a:t>又称为</a:t>
            </a:r>
            <a:r>
              <a:rPr lang="zh-CN" altLang="en-US" sz="2400" dirty="0">
                <a:solidFill>
                  <a:srgbClr val="0000FF"/>
                </a:solidFill>
                <a:latin typeface="Arial" charset="0"/>
              </a:rPr>
              <a:t>节拍</a:t>
            </a:r>
            <a:r>
              <a:rPr lang="zh-CN" altLang="en-US" sz="2400" dirty="0">
                <a:latin typeface="Arial" charset="0"/>
              </a:rPr>
              <a:t>，是指</a:t>
            </a:r>
            <a:r>
              <a:rPr lang="en-US" altLang="zh-CN" sz="2400" dirty="0">
                <a:latin typeface="Arial" charset="0"/>
              </a:rPr>
              <a:t>CPU</a:t>
            </a:r>
            <a:r>
              <a:rPr lang="zh-CN" altLang="en-US" sz="2400" dirty="0">
                <a:latin typeface="Arial" charset="0"/>
              </a:rPr>
              <a:t>执行一个微操作命令（即控制信号）的最小时间单位，也即</a:t>
            </a:r>
            <a:r>
              <a:rPr lang="en-US" altLang="zh-CN" sz="2400" dirty="0">
                <a:latin typeface="Arial" charset="0"/>
              </a:rPr>
              <a:t>T</a:t>
            </a:r>
            <a:r>
              <a:rPr lang="zh-CN" altLang="en-US" sz="2400" dirty="0">
                <a:latin typeface="Arial" charset="0"/>
              </a:rPr>
              <a:t>周期。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A9504B-13FF-4145-B6F3-BF7C94435746}" type="slidenum">
              <a:rPr lang="en-US" altLang="zh-CN"/>
              <a:pPr/>
              <a:t>19</a:t>
            </a:fld>
            <a:endParaRPr lang="en-US" altLang="zh-CN"/>
          </a:p>
        </p:txBody>
      </p:sp>
      <p:sp>
        <p:nvSpPr>
          <p:cNvPr id="440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1</a:t>
            </a:r>
            <a:r>
              <a:rPr lang="zh-CN" altLang="en-US"/>
              <a:t>、计算机中的时序信号</a:t>
            </a:r>
          </a:p>
        </p:txBody>
      </p:sp>
      <p:sp>
        <p:nvSpPr>
          <p:cNvPr id="440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7715250" cy="623888"/>
          </a:xfrm>
        </p:spPr>
        <p:txBody>
          <a:bodyPr/>
          <a:lstStyle/>
          <a:p>
            <a:r>
              <a:rPr lang="zh-CN" altLang="en-US" sz="2400"/>
              <a:t>指令周期、机器周期、时钟周期的关系</a:t>
            </a:r>
            <a:r>
              <a:rPr lang="zh-CN" altLang="en-US" sz="2400">
                <a:solidFill>
                  <a:srgbClr val="FF0000"/>
                </a:solidFill>
              </a:rPr>
              <a:t>（多周期</a:t>
            </a:r>
            <a:r>
              <a:rPr lang="en-US" altLang="zh-CN" sz="2400">
                <a:solidFill>
                  <a:srgbClr val="FF0000"/>
                </a:solidFill>
              </a:rPr>
              <a:t>CPU</a:t>
            </a:r>
            <a:r>
              <a:rPr lang="zh-CN" altLang="en-US" sz="2400">
                <a:solidFill>
                  <a:srgbClr val="FF0000"/>
                </a:solidFill>
              </a:rPr>
              <a:t>）</a:t>
            </a:r>
          </a:p>
        </p:txBody>
      </p:sp>
      <p:sp>
        <p:nvSpPr>
          <p:cNvPr id="44032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40325" name="Object 5"/>
          <p:cNvGraphicFramePr>
            <a:graphicFrameLocks noChangeAspect="1"/>
          </p:cNvGraphicFramePr>
          <p:nvPr/>
        </p:nvGraphicFramePr>
        <p:xfrm>
          <a:off x="611188" y="1628775"/>
          <a:ext cx="8064500" cy="311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91" name="Visio" r:id="rId3" imgW="4731471" imgH="1828150" progId="Visio.Drawing.11">
                  <p:embed/>
                </p:oleObj>
              </mc:Choice>
              <mc:Fallback>
                <p:oleObj name="Visio" r:id="rId3" imgW="4731471" imgH="182815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1628775"/>
                        <a:ext cx="8064500" cy="311785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26" name="Object 6"/>
          <p:cNvGraphicFramePr>
            <a:graphicFrameLocks noChangeAspect="1"/>
          </p:cNvGraphicFramePr>
          <p:nvPr/>
        </p:nvGraphicFramePr>
        <p:xfrm>
          <a:off x="1692275" y="4724400"/>
          <a:ext cx="3490913" cy="173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92" name="Visio" r:id="rId5" imgW="3189752" imgH="1580408" progId="Visio.Drawing.11">
                  <p:embed/>
                </p:oleObj>
              </mc:Choice>
              <mc:Fallback>
                <p:oleObj name="Visio" r:id="rId5" imgW="3189752" imgH="1580408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2275" y="4724400"/>
                        <a:ext cx="3490913" cy="1730375"/>
                      </a:xfrm>
                      <a:prstGeom prst="rect">
                        <a:avLst/>
                      </a:prstGeom>
                      <a:solidFill>
                        <a:srgbClr val="CCE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4032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4032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DD251A-EB78-46D7-9BAC-F0116779CD4D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第七章  控制器</a:t>
            </a:r>
          </a:p>
        </p:txBody>
      </p:sp>
      <p:sp>
        <p:nvSpPr>
          <p:cNvPr id="107524" name="AutoShape 4"/>
          <p:cNvSpPr>
            <a:spLocks noChangeArrowheads="1"/>
          </p:cNvSpPr>
          <p:nvPr/>
        </p:nvSpPr>
        <p:spPr bwMode="gray">
          <a:xfrm>
            <a:off x="1776413" y="1381125"/>
            <a:ext cx="474027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7525" name="AutoShape 5"/>
          <p:cNvSpPr>
            <a:spLocks noChangeArrowheads="1"/>
          </p:cNvSpPr>
          <p:nvPr/>
        </p:nvSpPr>
        <p:spPr bwMode="gray">
          <a:xfrm>
            <a:off x="1360488" y="1268413"/>
            <a:ext cx="747712" cy="6477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7534" name="Text Box 14"/>
          <p:cNvSpPr txBox="1">
            <a:spLocks noChangeArrowheads="1"/>
          </p:cNvSpPr>
          <p:nvPr/>
        </p:nvSpPr>
        <p:spPr bwMode="gray">
          <a:xfrm>
            <a:off x="2025650" y="1389063"/>
            <a:ext cx="4346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zh-CN" b="1">
                <a:latin typeface="黑体" pitchFamily="2" charset="-122"/>
              </a:rPr>
              <a:t>  </a:t>
            </a:r>
            <a:r>
              <a:rPr lang="zh-CN" altLang="en-US" b="1">
                <a:latin typeface="黑体" pitchFamily="2" charset="-122"/>
                <a:hlinkClick r:id="rId3" action="ppaction://hlinksldjump"/>
              </a:rPr>
              <a:t>控制器的组成及指令的执行</a:t>
            </a:r>
            <a:endParaRPr lang="zh-CN" altLang="en-US" b="1">
              <a:latin typeface="黑体" pitchFamily="2" charset="-122"/>
            </a:endParaRPr>
          </a:p>
        </p:txBody>
      </p:sp>
      <p:sp>
        <p:nvSpPr>
          <p:cNvPr id="107535" name="Text Box 15"/>
          <p:cNvSpPr txBox="1">
            <a:spLocks noChangeArrowheads="1"/>
          </p:cNvSpPr>
          <p:nvPr/>
        </p:nvSpPr>
        <p:spPr bwMode="gray">
          <a:xfrm>
            <a:off x="1392238" y="1393825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zh-CN" sz="2000" b="1">
                <a:solidFill>
                  <a:schemeClr val="bg1"/>
                </a:solidFill>
                <a:latin typeface="黑体" pitchFamily="2" charset="-122"/>
              </a:rPr>
              <a:t>7.1</a:t>
            </a:r>
          </a:p>
        </p:txBody>
      </p:sp>
      <p:pic>
        <p:nvPicPr>
          <p:cNvPr id="107547" name="Picture 27" descr="2">
            <a:hlinkClick r:id="rId4" action="ppaction://hlinksldjump"/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938" y="6165850"/>
            <a:ext cx="719137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AutoShape 6"/>
          <p:cNvSpPr>
            <a:spLocks noChangeArrowheads="1"/>
          </p:cNvSpPr>
          <p:nvPr/>
        </p:nvSpPr>
        <p:spPr bwMode="gray">
          <a:xfrm>
            <a:off x="1703933" y="2258566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40" name="AutoShape 7"/>
          <p:cNvSpPr>
            <a:spLocks noChangeArrowheads="1"/>
          </p:cNvSpPr>
          <p:nvPr/>
        </p:nvSpPr>
        <p:spPr bwMode="gray">
          <a:xfrm>
            <a:off x="1288008" y="2133153"/>
            <a:ext cx="747712" cy="720725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1" name="AutoShape 8"/>
          <p:cNvSpPr>
            <a:spLocks noChangeArrowheads="1"/>
          </p:cNvSpPr>
          <p:nvPr/>
        </p:nvSpPr>
        <p:spPr bwMode="gray">
          <a:xfrm>
            <a:off x="1703933" y="3227114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tx2">
                  <a:gamma/>
                  <a:tint val="21176"/>
                  <a:invGamma/>
                </a:schemeClr>
              </a:gs>
              <a:gs pos="100000">
                <a:schemeClr val="tx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42" name="AutoShape 9"/>
          <p:cNvSpPr>
            <a:spLocks noChangeArrowheads="1"/>
          </p:cNvSpPr>
          <p:nvPr/>
        </p:nvSpPr>
        <p:spPr bwMode="gray">
          <a:xfrm>
            <a:off x="1288008" y="3101702"/>
            <a:ext cx="747712" cy="720725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3" name="AutoShape 10"/>
          <p:cNvSpPr>
            <a:spLocks noChangeArrowheads="1"/>
          </p:cNvSpPr>
          <p:nvPr/>
        </p:nvSpPr>
        <p:spPr bwMode="gray">
          <a:xfrm>
            <a:off x="1703933" y="4201839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folHlink">
                  <a:gamma/>
                  <a:tint val="21176"/>
                  <a:invGamma/>
                </a:schemeClr>
              </a:gs>
              <a:gs pos="100000">
                <a:schemeClr val="folHlink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44" name="AutoShape 11"/>
          <p:cNvSpPr>
            <a:spLocks noChangeArrowheads="1"/>
          </p:cNvSpPr>
          <p:nvPr/>
        </p:nvSpPr>
        <p:spPr bwMode="gray">
          <a:xfrm>
            <a:off x="1268743" y="4068448"/>
            <a:ext cx="747712" cy="720725"/>
          </a:xfrm>
          <a:prstGeom prst="diamond">
            <a:avLst/>
          </a:prstGeom>
          <a:solidFill>
            <a:schemeClr val="fol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sp>
        <p:nvSpPr>
          <p:cNvPr id="45" name="Text Box 16"/>
          <p:cNvSpPr txBox="1">
            <a:spLocks noChangeArrowheads="1"/>
          </p:cNvSpPr>
          <p:nvPr/>
        </p:nvSpPr>
        <p:spPr bwMode="gray">
          <a:xfrm>
            <a:off x="1953170" y="2299841"/>
            <a:ext cx="4346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b="1" dirty="0">
                <a:latin typeface="黑体" panose="02010609060101010101" pitchFamily="49" charset="-122"/>
              </a:rPr>
              <a:t>  </a:t>
            </a:r>
            <a:r>
              <a:rPr lang="zh-CN" altLang="en-US" b="1" dirty="0" smtClean="0">
                <a:latin typeface="黑体" panose="02010609060101010101" pitchFamily="49" charset="-122"/>
                <a:hlinkClick r:id="rId6" action="ppaction://hlinksldjump"/>
              </a:rPr>
              <a:t>数据通路和指令的执行过程</a:t>
            </a:r>
            <a:r>
              <a:rPr lang="zh-CN" altLang="en-US" dirty="0" smtClean="0">
                <a:latin typeface="黑体" panose="02010609060101010101" pitchFamily="49" charset="-122"/>
                <a:hlinkClick r:id="rId6" action="ppaction://hlinksldjump"/>
              </a:rPr>
              <a:t> </a:t>
            </a:r>
            <a:endParaRPr lang="zh-CN" altLang="en-US" dirty="0">
              <a:latin typeface="黑体" panose="02010609060101010101" pitchFamily="49" charset="-122"/>
            </a:endParaRPr>
          </a:p>
        </p:txBody>
      </p:sp>
      <p:sp>
        <p:nvSpPr>
          <p:cNvPr id="46" name="Text Box 17"/>
          <p:cNvSpPr txBox="1">
            <a:spLocks noChangeArrowheads="1"/>
          </p:cNvSpPr>
          <p:nvPr/>
        </p:nvSpPr>
        <p:spPr bwMode="gray">
          <a:xfrm>
            <a:off x="1319758" y="2303016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7.2</a:t>
            </a:r>
          </a:p>
        </p:txBody>
      </p:sp>
      <p:sp>
        <p:nvSpPr>
          <p:cNvPr id="47" name="Text Box 18"/>
          <p:cNvSpPr txBox="1">
            <a:spLocks noChangeArrowheads="1"/>
          </p:cNvSpPr>
          <p:nvPr/>
        </p:nvSpPr>
        <p:spPr bwMode="gray">
          <a:xfrm>
            <a:off x="1953170" y="3260452"/>
            <a:ext cx="3743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 dirty="0" smtClean="0">
                <a:latin typeface="黑体" panose="02010609060101010101" pitchFamily="49" charset="-122"/>
              </a:rPr>
              <a:t>  硬布线控制器</a:t>
            </a:r>
            <a:endParaRPr lang="zh-CN" altLang="en-US" dirty="0">
              <a:latin typeface="黑体" panose="02010609060101010101" pitchFamily="49" charset="-122"/>
            </a:endParaRPr>
          </a:p>
        </p:txBody>
      </p:sp>
      <p:sp>
        <p:nvSpPr>
          <p:cNvPr id="48" name="Text Box 19"/>
          <p:cNvSpPr txBox="1">
            <a:spLocks noChangeArrowheads="1"/>
          </p:cNvSpPr>
          <p:nvPr/>
        </p:nvSpPr>
        <p:spPr bwMode="gray">
          <a:xfrm>
            <a:off x="1319758" y="3312839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</a:rPr>
              <a:t>7.3</a:t>
            </a:r>
          </a:p>
        </p:txBody>
      </p:sp>
      <p:sp>
        <p:nvSpPr>
          <p:cNvPr id="49" name="Text Box 24"/>
          <p:cNvSpPr txBox="1">
            <a:spLocks noChangeArrowheads="1"/>
          </p:cNvSpPr>
          <p:nvPr/>
        </p:nvSpPr>
        <p:spPr bwMode="gray">
          <a:xfrm>
            <a:off x="1996033" y="4266927"/>
            <a:ext cx="4346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 dirty="0" smtClean="0">
                <a:latin typeface="黑体" panose="02010609060101010101" pitchFamily="49" charset="-122"/>
              </a:rPr>
              <a:t>  微程序控制器</a:t>
            </a:r>
            <a:endParaRPr lang="zh-CN" altLang="en-US" b="1" dirty="0">
              <a:latin typeface="黑体" panose="02010609060101010101" pitchFamily="49" charset="-122"/>
            </a:endParaRPr>
          </a:p>
        </p:txBody>
      </p:sp>
      <p:sp>
        <p:nvSpPr>
          <p:cNvPr id="50" name="AutoShape 4"/>
          <p:cNvSpPr>
            <a:spLocks noChangeArrowheads="1"/>
          </p:cNvSpPr>
          <p:nvPr/>
        </p:nvSpPr>
        <p:spPr bwMode="gray">
          <a:xfrm>
            <a:off x="1703933" y="5140324"/>
            <a:ext cx="474027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51" name="AutoShape 5"/>
          <p:cNvSpPr>
            <a:spLocks noChangeArrowheads="1"/>
          </p:cNvSpPr>
          <p:nvPr/>
        </p:nvSpPr>
        <p:spPr bwMode="gray">
          <a:xfrm>
            <a:off x="1288008" y="5027612"/>
            <a:ext cx="747712" cy="6477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2" name="Text Box 14"/>
          <p:cNvSpPr txBox="1">
            <a:spLocks noChangeArrowheads="1"/>
          </p:cNvSpPr>
          <p:nvPr/>
        </p:nvSpPr>
        <p:spPr bwMode="gray">
          <a:xfrm>
            <a:off x="1953170" y="5148262"/>
            <a:ext cx="4346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 dirty="0" smtClean="0">
                <a:latin typeface="黑体" panose="02010609060101010101" pitchFamily="49" charset="-122"/>
              </a:rPr>
              <a:t>  </a:t>
            </a:r>
            <a:r>
              <a:rPr lang="zh-CN" altLang="en-US" b="1" dirty="0" smtClean="0">
                <a:latin typeface="黑体" panose="02010609060101010101" pitchFamily="49" charset="-122"/>
                <a:hlinkClick r:id="rId7" action="ppaction://hlinksldjump"/>
              </a:rPr>
              <a:t>作业</a:t>
            </a:r>
            <a:endParaRPr lang="zh-CN" altLang="en-US" b="1" dirty="0" smtClean="0">
              <a:latin typeface="黑体" panose="02010609060101010101" pitchFamily="49" charset="-122"/>
            </a:endParaRPr>
          </a:p>
        </p:txBody>
      </p:sp>
      <p:sp>
        <p:nvSpPr>
          <p:cNvPr id="53" name="Text Box 15"/>
          <p:cNvSpPr txBox="1">
            <a:spLocks noChangeArrowheads="1"/>
          </p:cNvSpPr>
          <p:nvPr/>
        </p:nvSpPr>
        <p:spPr bwMode="gray">
          <a:xfrm>
            <a:off x="1307285" y="4238624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  <a:latin typeface="黑体" panose="02010609060101010101" pitchFamily="49" charset="-122"/>
              </a:rPr>
              <a:t>7.4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76E91-9112-4FF3-9EC2-660A500A7DA6}" type="slidenum">
              <a:rPr lang="en-US" altLang="zh-CN"/>
              <a:pPr/>
              <a:t>20</a:t>
            </a:fld>
            <a:endParaRPr lang="en-US" altLang="zh-CN"/>
          </a:p>
        </p:txBody>
      </p:sp>
      <p:sp>
        <p:nvSpPr>
          <p:cNvPr id="35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1</a:t>
            </a:r>
            <a:r>
              <a:rPr lang="zh-CN" altLang="en-US"/>
              <a:t>、计算机中的时序信号</a:t>
            </a:r>
          </a:p>
        </p:txBody>
      </p:sp>
      <p:sp>
        <p:nvSpPr>
          <p:cNvPr id="353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7643813" cy="623888"/>
          </a:xfrm>
        </p:spPr>
        <p:txBody>
          <a:bodyPr/>
          <a:lstStyle/>
          <a:p>
            <a:r>
              <a:rPr lang="zh-CN" altLang="en-US"/>
              <a:t>三级时序信号 </a:t>
            </a:r>
          </a:p>
        </p:txBody>
      </p:sp>
      <p:sp>
        <p:nvSpPr>
          <p:cNvPr id="35328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353286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7531312"/>
              </p:ext>
            </p:extLst>
          </p:nvPr>
        </p:nvGraphicFramePr>
        <p:xfrm>
          <a:off x="539750" y="1773238"/>
          <a:ext cx="7345363" cy="3767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321" name="Visio" r:id="rId3" imgW="3555598" imgH="1790424" progId="Visio.Drawing.11">
                  <p:embed/>
                </p:oleObj>
              </mc:Choice>
              <mc:Fallback>
                <p:oleObj name="Visio" r:id="rId3" imgW="3555598" imgH="1790424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1773238"/>
                        <a:ext cx="7345363" cy="3767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3287" name="Picture 7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61658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3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BD3EFD-5A84-4B2E-9A8F-B3C18E835AD4}" type="slidenum">
              <a:rPr lang="en-US" altLang="zh-CN"/>
              <a:pPr/>
              <a:t>21</a:t>
            </a:fld>
            <a:endParaRPr lang="en-US" altLang="zh-CN"/>
          </a:p>
        </p:txBody>
      </p:sp>
      <p:sp>
        <p:nvSpPr>
          <p:cNvPr id="441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</a:t>
            </a:r>
            <a:r>
              <a:rPr lang="zh-CN" altLang="en-US"/>
              <a:t>、时序系统</a:t>
            </a:r>
          </a:p>
        </p:txBody>
      </p:sp>
      <p:sp>
        <p:nvSpPr>
          <p:cNvPr id="4413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4213" y="1025525"/>
            <a:ext cx="7343775" cy="5211763"/>
          </a:xfrm>
        </p:spPr>
        <p:txBody>
          <a:bodyPr/>
          <a:lstStyle/>
          <a:p>
            <a:pPr marL="0" indent="0">
              <a:lnSpc>
                <a:spcPct val="120000"/>
              </a:lnSpc>
              <a:buClr>
                <a:srgbClr val="FF0000"/>
              </a:buClr>
              <a:buFont typeface="Wingdings" pitchFamily="2" charset="2"/>
              <a:buNone/>
            </a:pPr>
            <a:r>
              <a:rPr lang="en-US" altLang="zh-CN">
                <a:solidFill>
                  <a:srgbClr val="FF0000"/>
                </a:solidFill>
                <a:latin typeface="Arial" charset="0"/>
              </a:rPr>
              <a:t>①</a:t>
            </a:r>
            <a:r>
              <a:rPr lang="zh-CN" altLang="en-US">
                <a:solidFill>
                  <a:srgbClr val="FF0000"/>
                </a:solidFill>
                <a:latin typeface="Arial" charset="0"/>
              </a:rPr>
              <a:t>时序脉冲发生器</a:t>
            </a:r>
          </a:p>
          <a:p>
            <a:pPr marL="627063" lvl="1" indent="-274638">
              <a:lnSpc>
                <a:spcPct val="120000"/>
              </a:lnSpc>
              <a:buClr>
                <a:srgbClr val="FF0000"/>
              </a:buClr>
            </a:pPr>
            <a:r>
              <a:rPr lang="zh-CN" altLang="en-US" b="1">
                <a:latin typeface="Arial" charset="0"/>
              </a:rPr>
              <a:t>根据时钟产生一定频率的</a:t>
            </a:r>
            <a:r>
              <a:rPr lang="zh-CN" altLang="en-US" b="1">
                <a:solidFill>
                  <a:srgbClr val="FF0000"/>
                </a:solidFill>
                <a:latin typeface="Arial" charset="0"/>
              </a:rPr>
              <a:t>各种同步信号</a:t>
            </a:r>
            <a:r>
              <a:rPr lang="zh-CN" altLang="en-US" b="1">
                <a:latin typeface="Arial" charset="0"/>
              </a:rPr>
              <a:t>（</a:t>
            </a:r>
            <a:r>
              <a:rPr lang="en-US" altLang="zh-CN" b="1">
                <a:latin typeface="Arial" charset="0"/>
              </a:rPr>
              <a:t>M</a:t>
            </a:r>
            <a:r>
              <a:rPr lang="zh-CN" altLang="en-US" b="1">
                <a:latin typeface="Arial" charset="0"/>
              </a:rPr>
              <a:t>、</a:t>
            </a:r>
            <a:r>
              <a:rPr lang="en-US" altLang="zh-CN" b="1">
                <a:latin typeface="Arial" charset="0"/>
              </a:rPr>
              <a:t>T</a:t>
            </a:r>
            <a:r>
              <a:rPr lang="zh-CN" altLang="en-US" b="1">
                <a:latin typeface="Arial" charset="0"/>
              </a:rPr>
              <a:t>、</a:t>
            </a:r>
            <a:r>
              <a:rPr lang="en-US" altLang="zh-CN" b="1">
                <a:latin typeface="Arial" charset="0"/>
              </a:rPr>
              <a:t>P</a:t>
            </a:r>
            <a:r>
              <a:rPr lang="zh-CN" altLang="en-US" b="1">
                <a:latin typeface="Arial" charset="0"/>
              </a:rPr>
              <a:t>）作为整个机器工作的时序信号；</a:t>
            </a:r>
          </a:p>
          <a:p>
            <a:pPr marL="627063" lvl="1" indent="-274638">
              <a:lnSpc>
                <a:spcPct val="12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机器周期</a:t>
            </a:r>
            <a:r>
              <a:rPr lang="en-US" altLang="zh-CN" b="1">
                <a:solidFill>
                  <a:srgbClr val="0000FF"/>
                </a:solidFill>
                <a:latin typeface="Arial" charset="0"/>
              </a:rPr>
              <a:t>M</a:t>
            </a:r>
            <a:r>
              <a:rPr lang="zh-CN" altLang="en-US" b="1">
                <a:latin typeface="Arial" charset="0"/>
              </a:rPr>
              <a:t>：</a:t>
            </a:r>
            <a:r>
              <a:rPr lang="zh-CN" altLang="en-US" b="1"/>
              <a:t>通常用</a:t>
            </a:r>
            <a:r>
              <a:rPr lang="zh-CN" altLang="en-US" b="1">
                <a:solidFill>
                  <a:srgbClr val="FF0000"/>
                </a:solidFill>
              </a:rPr>
              <a:t>访问一次主存取指或取数据的时间</a:t>
            </a:r>
            <a:r>
              <a:rPr lang="zh-CN" altLang="en-US" b="1"/>
              <a:t>来作为</a:t>
            </a:r>
            <a:r>
              <a:rPr lang="zh-CN" altLang="en-US" b="1">
                <a:solidFill>
                  <a:srgbClr val="FF0000"/>
                </a:solidFill>
              </a:rPr>
              <a:t>机器周期</a:t>
            </a:r>
            <a:r>
              <a:rPr lang="zh-CN" altLang="en-US" b="1"/>
              <a:t>的基本时间。</a:t>
            </a:r>
          </a:p>
          <a:p>
            <a:pPr marL="627063" lvl="1" indent="-274638">
              <a:lnSpc>
                <a:spcPct val="12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0000FF"/>
                </a:solidFill>
              </a:rPr>
              <a:t>节拍</a:t>
            </a:r>
            <a:r>
              <a:rPr lang="en-US" altLang="zh-CN" b="1">
                <a:solidFill>
                  <a:srgbClr val="0000FF"/>
                </a:solidFill>
              </a:rPr>
              <a:t>T</a:t>
            </a:r>
            <a:r>
              <a:rPr lang="zh-CN" altLang="en-US" b="1"/>
              <a:t>：按照数据通路与控制方式来决定机器周期中的节拍数。</a:t>
            </a:r>
          </a:p>
          <a:p>
            <a:pPr marL="627063" lvl="1" indent="-274638">
              <a:lnSpc>
                <a:spcPct val="12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0000FF"/>
                </a:solidFill>
              </a:rPr>
              <a:t>工作脉冲</a:t>
            </a:r>
            <a:r>
              <a:rPr lang="en-US" altLang="zh-CN" b="1">
                <a:solidFill>
                  <a:srgbClr val="0000FF"/>
                </a:solidFill>
              </a:rPr>
              <a:t>P</a:t>
            </a:r>
            <a:r>
              <a:rPr lang="zh-CN" altLang="en-US" b="1"/>
              <a:t>：每个节拍</a:t>
            </a:r>
            <a:r>
              <a:rPr lang="en-US" altLang="zh-CN" b="1"/>
              <a:t>1</a:t>
            </a:r>
            <a:r>
              <a:rPr lang="zh-CN" altLang="en-US" b="1"/>
              <a:t>～</a:t>
            </a:r>
            <a:r>
              <a:rPr lang="en-US" altLang="zh-CN" b="1"/>
              <a:t>2</a:t>
            </a:r>
            <a:r>
              <a:rPr lang="zh-CN" altLang="en-US" b="1"/>
              <a:t>个。</a:t>
            </a:r>
          </a:p>
          <a:p>
            <a:pPr marL="627063" lvl="1" indent="-274638">
              <a:lnSpc>
                <a:spcPct val="12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FF0000"/>
                </a:solidFill>
              </a:rPr>
              <a:t>控制器的时钟输入</a:t>
            </a:r>
            <a:r>
              <a:rPr lang="zh-CN" altLang="en-US" b="1"/>
              <a:t>实际上是节拍脉冲序列，其频率即为</a:t>
            </a:r>
            <a:r>
              <a:rPr lang="zh-CN" altLang="en-US" b="1">
                <a:solidFill>
                  <a:srgbClr val="FF0000"/>
                </a:solidFill>
              </a:rPr>
              <a:t>机器的主频</a:t>
            </a:r>
            <a:r>
              <a:rPr lang="zh-CN" altLang="en-US" b="1"/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4D30F4-15B8-42EB-81E9-AF7990FC35E2}" type="slidenum">
              <a:rPr lang="en-US" altLang="zh-CN"/>
              <a:pPr/>
              <a:t>22</a:t>
            </a:fld>
            <a:endParaRPr lang="en-US" altLang="zh-CN"/>
          </a:p>
        </p:txBody>
      </p:sp>
      <p:sp>
        <p:nvSpPr>
          <p:cNvPr id="445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</a:t>
            </a:r>
            <a:r>
              <a:rPr lang="zh-CN" altLang="en-US"/>
              <a:t>、时序系统</a:t>
            </a:r>
          </a:p>
        </p:txBody>
      </p:sp>
      <p:graphicFrame>
        <p:nvGraphicFramePr>
          <p:cNvPr id="445444" name="Object 4"/>
          <p:cNvGraphicFramePr>
            <a:graphicFrameLocks noChangeAspect="1"/>
          </p:cNvGraphicFramePr>
          <p:nvPr/>
        </p:nvGraphicFramePr>
        <p:xfrm>
          <a:off x="1187450" y="1341438"/>
          <a:ext cx="6337300" cy="419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5477" name="Visio" r:id="rId4" imgW="2434971" imgH="1612773" progId="Visio.Drawing.11">
                  <p:embed/>
                </p:oleObj>
              </mc:Choice>
              <mc:Fallback>
                <p:oleObj name="Visio" r:id="rId4" imgW="2434971" imgH="1612773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341438"/>
                        <a:ext cx="6337300" cy="419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A16A0-BA9A-4DFB-9A12-537400AEC8AC}" type="slidenum">
              <a:rPr lang="en-US" altLang="zh-CN"/>
              <a:pPr/>
              <a:t>23</a:t>
            </a:fld>
            <a:endParaRPr lang="en-US" altLang="zh-CN"/>
          </a:p>
        </p:txBody>
      </p:sp>
      <p:sp>
        <p:nvSpPr>
          <p:cNvPr id="443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</a:t>
            </a:r>
            <a:r>
              <a:rPr lang="zh-CN" altLang="en-US"/>
              <a:t>、时序系统</a:t>
            </a:r>
          </a:p>
        </p:txBody>
      </p:sp>
      <p:sp>
        <p:nvSpPr>
          <p:cNvPr id="4433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4213" y="1025525"/>
            <a:ext cx="7343775" cy="2332038"/>
          </a:xfrm>
        </p:spPr>
        <p:txBody>
          <a:bodyPr/>
          <a:lstStyle/>
          <a:p>
            <a:pPr marL="444500" indent="-444500">
              <a:lnSpc>
                <a:spcPct val="120000"/>
              </a:lnSpc>
              <a:buFont typeface="Wingdings" pitchFamily="2" charset="2"/>
              <a:buNone/>
            </a:pPr>
            <a:r>
              <a:rPr lang="en-US" altLang="zh-CN">
                <a:solidFill>
                  <a:srgbClr val="FF0000"/>
                </a:solidFill>
                <a:latin typeface="Arial" charset="0"/>
              </a:rPr>
              <a:t>②</a:t>
            </a:r>
            <a:r>
              <a:rPr lang="zh-CN" altLang="en-US">
                <a:solidFill>
                  <a:srgbClr val="FF0000"/>
                </a:solidFill>
                <a:latin typeface="Arial" charset="0"/>
              </a:rPr>
              <a:t>启停控制电路</a:t>
            </a:r>
            <a:endParaRPr lang="zh-CN" altLang="en-US" b="0">
              <a:latin typeface="Arial" charset="0"/>
            </a:endParaRPr>
          </a:p>
          <a:p>
            <a:pPr marL="898525" lvl="1" indent="-274638">
              <a:lnSpc>
                <a:spcPct val="120000"/>
              </a:lnSpc>
            </a:pPr>
            <a:r>
              <a:rPr lang="zh-CN" altLang="en-US" b="1">
                <a:latin typeface="Arial" charset="0"/>
              </a:rPr>
              <a:t>保证在适当的时刻</a:t>
            </a:r>
            <a:r>
              <a:rPr lang="zh-CN" altLang="en-US" b="1">
                <a:solidFill>
                  <a:srgbClr val="FF0000"/>
                </a:solidFill>
                <a:latin typeface="Arial" charset="0"/>
              </a:rPr>
              <a:t>准确可靠地开启或封锁计算机工作时钟</a:t>
            </a:r>
            <a:r>
              <a:rPr lang="zh-CN" altLang="en-US" b="1">
                <a:latin typeface="Arial" charset="0"/>
              </a:rPr>
              <a:t>，以控制微操作命令序列的产生或停止，从而启动或停止计算机的运行。</a:t>
            </a:r>
          </a:p>
          <a:p>
            <a:pPr marL="444500" indent="-444500">
              <a:lnSpc>
                <a:spcPct val="110000"/>
              </a:lnSpc>
              <a:buFont typeface="Wingdings" pitchFamily="2" charset="2"/>
              <a:buNone/>
            </a:pPr>
            <a:endParaRPr lang="zh-CN" altLang="en-US" sz="2400"/>
          </a:p>
          <a:p>
            <a:pPr marL="444500" indent="-444500">
              <a:lnSpc>
                <a:spcPct val="110000"/>
              </a:lnSpc>
            </a:pPr>
            <a:endParaRPr lang="en-US" altLang="zh-CN" sz="2400"/>
          </a:p>
        </p:txBody>
      </p:sp>
      <p:pic>
        <p:nvPicPr>
          <p:cNvPr id="443397" name="Picture 5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61658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4339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13306F-8492-474E-9C2B-A7DC9704DEB8}" type="slidenum">
              <a:rPr lang="en-US" altLang="zh-CN"/>
              <a:pPr/>
              <a:t>24</a:t>
            </a:fld>
            <a:endParaRPr lang="en-US" altLang="zh-CN"/>
          </a:p>
        </p:txBody>
      </p:sp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188" y="1076325"/>
            <a:ext cx="7618412" cy="3144838"/>
          </a:xfrm>
        </p:spPr>
        <p:txBody>
          <a:bodyPr/>
          <a:lstStyle/>
          <a:p>
            <a:pPr marL="533400" indent="-533400">
              <a:lnSpc>
                <a:spcPct val="120000"/>
              </a:lnSpc>
              <a:buClr>
                <a:srgbClr val="FF0000"/>
              </a:buClr>
            </a:pPr>
            <a:r>
              <a:rPr lang="zh-CN" altLang="en-US" sz="2400"/>
              <a:t>讨论的问题：一条指令有几个机器周期？每个机器周期又有几个节拍？</a:t>
            </a:r>
          </a:p>
          <a:p>
            <a:pPr marL="533400" indent="-533400">
              <a:lnSpc>
                <a:spcPct val="120000"/>
              </a:lnSpc>
              <a:buClr>
                <a:srgbClr val="FF0000"/>
              </a:buClr>
            </a:pPr>
            <a:r>
              <a:rPr lang="zh-CN" altLang="en-US" sz="2400"/>
              <a:t>定义：对于不同的微操作控制信号序列</a:t>
            </a:r>
            <a:r>
              <a:rPr lang="zh-CN" altLang="en-US" sz="2400">
                <a:solidFill>
                  <a:srgbClr val="FF0000"/>
                </a:solidFill>
              </a:rPr>
              <a:t>如何定时及同步</a:t>
            </a:r>
            <a:r>
              <a:rPr lang="zh-CN" altLang="en-US" sz="2400"/>
              <a:t>，并将信号序列衔接起来，从而保证计算机各部件有节奏地依次执行规定的各种操作。</a:t>
            </a:r>
          </a:p>
        </p:txBody>
      </p:sp>
      <p:sp>
        <p:nvSpPr>
          <p:cNvPr id="128004" name="Rectangle 4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6E47D7-BB41-41A6-84B9-981F7A270A6C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449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4495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188" y="1076325"/>
            <a:ext cx="7618412" cy="4584700"/>
          </a:xfrm>
        </p:spPr>
        <p:txBody>
          <a:bodyPr/>
          <a:lstStyle/>
          <a:p>
            <a:pPr marL="533400" indent="-533400">
              <a:lnSpc>
                <a:spcPct val="110000"/>
              </a:lnSpc>
              <a:buClr>
                <a:srgbClr val="0000FF"/>
              </a:buClr>
              <a:buFont typeface="Wingdings" pitchFamily="2" charset="2"/>
              <a:buAutoNum type="circleNumDbPlain"/>
            </a:pPr>
            <a:r>
              <a:rPr lang="zh-CN" altLang="en-US">
                <a:solidFill>
                  <a:srgbClr val="0000FF"/>
                </a:solidFill>
              </a:rPr>
              <a:t>同步控制方式：统一节拍法</a:t>
            </a:r>
          </a:p>
          <a:p>
            <a:pPr marL="952500" lvl="1" indent="-495300">
              <a:lnSpc>
                <a:spcPct val="110000"/>
              </a:lnSpc>
              <a:buClr>
                <a:srgbClr val="FF0000"/>
              </a:buClr>
            </a:pPr>
            <a:r>
              <a:rPr lang="zh-CN" altLang="en-US" b="1"/>
              <a:t>又称为</a:t>
            </a:r>
            <a:r>
              <a:rPr lang="zh-CN" altLang="en-US" b="1">
                <a:solidFill>
                  <a:srgbClr val="FF0000"/>
                </a:solidFill>
              </a:rPr>
              <a:t>固定时序控制方式</a:t>
            </a:r>
            <a:r>
              <a:rPr lang="zh-CN" altLang="en-US" b="1"/>
              <a:t>或</a:t>
            </a:r>
            <a:r>
              <a:rPr lang="zh-CN" altLang="en-US" b="1">
                <a:solidFill>
                  <a:srgbClr val="FF0000"/>
                </a:solidFill>
              </a:rPr>
              <a:t>无应答控制方式</a:t>
            </a:r>
            <a:r>
              <a:rPr lang="zh-CN" altLang="en-US" b="1"/>
              <a:t>。</a:t>
            </a:r>
          </a:p>
          <a:p>
            <a:pPr marL="952500" lvl="1" indent="-495300">
              <a:lnSpc>
                <a:spcPct val="110000"/>
              </a:lnSpc>
              <a:buClr>
                <a:srgbClr val="FF0000"/>
              </a:buClr>
            </a:pPr>
            <a:r>
              <a:rPr lang="zh-CN" altLang="en-US" b="1"/>
              <a:t>以微操作序列最长的指令为标准，确定控制微操作运行的时钟周期数（节拍数）。控制器产生统一的、顺序固定的、周而复始的机器周期信号和节拍。</a:t>
            </a:r>
          </a:p>
          <a:p>
            <a:pPr marL="952500" lvl="1" indent="-495300">
              <a:lnSpc>
                <a:spcPct val="11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0000FF"/>
                </a:solidFill>
              </a:rPr>
              <a:t>优点：</a:t>
            </a:r>
            <a:r>
              <a:rPr lang="zh-CN" altLang="en-US" b="1"/>
              <a:t>电路简单，</a:t>
            </a:r>
          </a:p>
          <a:p>
            <a:pPr marL="952500" lvl="1" indent="-495300">
              <a:lnSpc>
                <a:spcPct val="110000"/>
              </a:lnSpc>
              <a:buClr>
                <a:srgbClr val="FF0000"/>
              </a:buClr>
            </a:pPr>
            <a:r>
              <a:rPr lang="zh-CN" altLang="en-US" b="1">
                <a:solidFill>
                  <a:srgbClr val="0000FF"/>
                </a:solidFill>
              </a:rPr>
              <a:t>缺点：</a:t>
            </a:r>
            <a:r>
              <a:rPr lang="zh-CN" altLang="en-US" b="1"/>
              <a:t>运行速度慢。 </a:t>
            </a:r>
          </a:p>
        </p:txBody>
      </p:sp>
      <p:sp>
        <p:nvSpPr>
          <p:cNvPr id="449540" name="Rectangle 4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F8A76-6ED0-4C74-8C9E-0691F0666BCF}" type="slidenum">
              <a:rPr lang="en-US" altLang="zh-CN"/>
              <a:pPr/>
              <a:t>26</a:t>
            </a:fld>
            <a:endParaRPr lang="en-US" altLang="zh-CN"/>
          </a:p>
        </p:txBody>
      </p:sp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9750" y="1125538"/>
            <a:ext cx="7777163" cy="5040312"/>
          </a:xfrm>
        </p:spPr>
        <p:txBody>
          <a:bodyPr/>
          <a:lstStyle/>
          <a:p>
            <a:pPr marL="533400" indent="-533400">
              <a:lnSpc>
                <a:spcPct val="110000"/>
              </a:lnSpc>
              <a:buClr>
                <a:srgbClr val="0000FF"/>
              </a:buClr>
              <a:buFont typeface="Wingdings" pitchFamily="2" charset="2"/>
              <a:buAutoNum type="circleNumDbPlain" startAt="2"/>
            </a:pPr>
            <a:r>
              <a:rPr lang="zh-CN" altLang="en-US">
                <a:solidFill>
                  <a:srgbClr val="0000FF"/>
                </a:solidFill>
                <a:latin typeface="Arial" charset="0"/>
              </a:rPr>
              <a:t>异步控制方式：分散节拍法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latin typeface="Arial" charset="0"/>
              </a:rPr>
              <a:t>异步控制方式又称</a:t>
            </a:r>
            <a:r>
              <a:rPr lang="zh-CN" altLang="en-US" b="1">
                <a:solidFill>
                  <a:srgbClr val="FF0000"/>
                </a:solidFill>
                <a:latin typeface="Arial" charset="0"/>
              </a:rPr>
              <a:t>可变时序控制方式或应答控制方式</a:t>
            </a:r>
            <a:r>
              <a:rPr lang="zh-CN" altLang="en-US" b="1">
                <a:latin typeface="Arial" charset="0"/>
              </a:rPr>
              <a:t>。每条指令需要多少节拍，就产生多少节拍；当指令执行完毕，发出回答信号；控制器收到回答信号时，才开始下条指令的执行。采用</a:t>
            </a:r>
            <a:r>
              <a:rPr lang="zh-CN" altLang="en-US" b="1">
                <a:solidFill>
                  <a:srgbClr val="FF0000"/>
                </a:solidFill>
              </a:rPr>
              <a:t>不定长机器周期。</a:t>
            </a:r>
            <a:endParaRPr lang="zh-CN" altLang="en-US" sz="2800" b="1">
              <a:latin typeface="Arial" charset="0"/>
            </a:endParaRP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优点：</a:t>
            </a:r>
            <a:r>
              <a:rPr lang="zh-CN" altLang="en-US" b="1">
                <a:latin typeface="Arial" charset="0"/>
              </a:rPr>
              <a:t>指令的运行效率高；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缺点：</a:t>
            </a:r>
            <a:r>
              <a:rPr lang="zh-CN" altLang="en-US" b="1">
                <a:latin typeface="Arial" charset="0"/>
              </a:rPr>
              <a:t>控制器的电路比较复杂。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latin typeface="Arial" charset="0"/>
              </a:rPr>
              <a:t>异步控制方式在计算机中得到广泛的应用。例如</a:t>
            </a:r>
            <a:r>
              <a:rPr lang="en-US" altLang="zh-CN" b="1">
                <a:latin typeface="Arial" charset="0"/>
              </a:rPr>
              <a:t>CPU</a:t>
            </a:r>
            <a:r>
              <a:rPr lang="zh-CN" altLang="en-US" b="1">
                <a:latin typeface="Arial" charset="0"/>
              </a:rPr>
              <a:t>对内存的读写；</a:t>
            </a:r>
            <a:r>
              <a:rPr lang="en-US" altLang="zh-CN" b="1">
                <a:latin typeface="Arial" charset="0"/>
              </a:rPr>
              <a:t>I/O</a:t>
            </a:r>
            <a:r>
              <a:rPr lang="zh-CN" altLang="en-US" b="1">
                <a:latin typeface="Arial" charset="0"/>
              </a:rPr>
              <a:t>设备与内存的数据交换等都采用异步控制方式，以保证高速度的执行。 </a:t>
            </a:r>
          </a:p>
        </p:txBody>
      </p:sp>
      <p:sp>
        <p:nvSpPr>
          <p:cNvPr id="130052" name="Rectangle 4"/>
          <p:cNvSpPr>
            <a:spLocks noChangeArrowheads="1"/>
          </p:cNvSpPr>
          <p:nvPr/>
        </p:nvSpPr>
        <p:spPr bwMode="auto">
          <a:xfrm>
            <a:off x="0" y="27876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5198-8D2E-445A-9CF4-5148D1638E96}" type="slidenum">
              <a:rPr lang="en-US" altLang="zh-CN"/>
              <a:pPr/>
              <a:t>27</a:t>
            </a:fld>
            <a:endParaRPr lang="en-US" altLang="zh-CN"/>
          </a:p>
        </p:txBody>
      </p:sp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188" y="1196975"/>
            <a:ext cx="7415212" cy="3960813"/>
          </a:xfrm>
        </p:spPr>
        <p:txBody>
          <a:bodyPr/>
          <a:lstStyle/>
          <a:p>
            <a:pPr marL="533400" indent="-533400">
              <a:lnSpc>
                <a:spcPct val="110000"/>
              </a:lnSpc>
              <a:buClr>
                <a:srgbClr val="0000FF"/>
              </a:buClr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③  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联合控制方式：延长节拍法或者时钟周期插入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 dirty="0"/>
              <a:t>把同步控制方式和异步控制方式结合使用的一种方式。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 dirty="0"/>
              <a:t>大部分指令安排在统一的机器周期内完成，即同步控制；而将较少数特殊指令，或微操作序列过长或过短，或微操作时间难以确定的，采用异步控制来完成。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88F07B-0DC9-468C-A619-D879A72D3652}" type="slidenum">
              <a:rPr lang="en-US" altLang="zh-CN"/>
              <a:pPr/>
              <a:t>28</a:t>
            </a:fld>
            <a:endParaRPr lang="en-US" altLang="zh-CN"/>
          </a:p>
        </p:txBody>
      </p:sp>
      <p:sp>
        <p:nvSpPr>
          <p:cNvPr id="453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4536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188" y="1196975"/>
            <a:ext cx="7415212" cy="3960813"/>
          </a:xfrm>
        </p:spPr>
        <p:txBody>
          <a:bodyPr/>
          <a:lstStyle/>
          <a:p>
            <a:pPr marL="533400" indent="-533400">
              <a:lnSpc>
                <a:spcPct val="110000"/>
              </a:lnSpc>
              <a:buClr>
                <a:srgbClr val="0000FF"/>
              </a:buClr>
              <a:buFont typeface="Wingdings" pitchFamily="2" charset="2"/>
              <a:buNone/>
            </a:pPr>
            <a:r>
              <a:rPr lang="en-US" altLang="zh-CN">
                <a:solidFill>
                  <a:srgbClr val="0000FF"/>
                </a:solidFill>
                <a:latin typeface="Arial" charset="0"/>
              </a:rPr>
              <a:t>③  </a:t>
            </a:r>
            <a:r>
              <a:rPr lang="zh-CN" altLang="en-US">
                <a:solidFill>
                  <a:srgbClr val="0000FF"/>
                </a:solidFill>
                <a:latin typeface="Arial" charset="0"/>
              </a:rPr>
              <a:t>联合控制方式：延长节拍法或者时钟周期插入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延长节拍法：</a:t>
            </a:r>
            <a:r>
              <a:rPr lang="zh-CN" altLang="en-US" b="1">
                <a:latin typeface="Arial" charset="0"/>
              </a:rPr>
              <a:t>大多数机器周期采用相同的基本节拍数，若某个机器周期无法完成该周期的全部微操作，则可延长节拍。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  <a:latin typeface="Arial" charset="0"/>
              </a:rPr>
              <a:t>时钟周期插入：</a:t>
            </a:r>
            <a:r>
              <a:rPr lang="zh-CN" altLang="en-US" b="1">
                <a:solidFill>
                  <a:srgbClr val="FF0000"/>
                </a:solidFill>
                <a:latin typeface="Arial" charset="0"/>
              </a:rPr>
              <a:t>大多数机器周期采用相同的时钟周期数，对于复杂操作的机器周期，则插入等待时钟周期。</a:t>
            </a:r>
            <a:r>
              <a:rPr lang="zh-CN" altLang="en-US" b="1">
                <a:latin typeface="Arial" charset="0"/>
              </a:rPr>
              <a:t>（ 例如</a:t>
            </a:r>
            <a:r>
              <a:rPr lang="en-US" altLang="zh-CN" b="1">
                <a:latin typeface="Arial" charset="0"/>
              </a:rPr>
              <a:t>8086CPU</a:t>
            </a:r>
            <a:r>
              <a:rPr lang="en-US" altLang="zh-CN" b="1">
                <a:solidFill>
                  <a:srgbClr val="FF0000"/>
                </a:solidFill>
                <a:latin typeface="Arial" charset="0"/>
              </a:rPr>
              <a:t> </a:t>
            </a:r>
            <a:r>
              <a:rPr lang="zh-CN" altLang="en-US" b="1">
                <a:latin typeface="Arial" charset="0"/>
              </a:rPr>
              <a:t>）</a:t>
            </a:r>
            <a:endParaRPr lang="zh-CN" altLang="en-US" sz="28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20F38D-E547-440C-87E9-830B169C89FA}" type="slidenum">
              <a:rPr lang="en-US" altLang="zh-CN"/>
              <a:pPr/>
              <a:t>29</a:t>
            </a:fld>
            <a:endParaRPr lang="en-US" altLang="zh-CN"/>
          </a:p>
        </p:txBody>
      </p:sp>
      <p:sp>
        <p:nvSpPr>
          <p:cNvPr id="455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455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9975" y="4076700"/>
            <a:ext cx="4608513" cy="576263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2400">
                <a:latin typeface="Arial" charset="0"/>
              </a:rPr>
              <a:t>8086CPU</a:t>
            </a:r>
            <a:r>
              <a:rPr lang="zh-CN" altLang="en-US" sz="2400">
                <a:latin typeface="Arial" charset="0"/>
              </a:rPr>
              <a:t>延长机器周期的时序图 </a:t>
            </a:r>
          </a:p>
        </p:txBody>
      </p:sp>
      <p:sp>
        <p:nvSpPr>
          <p:cNvPr id="45568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55685" name="Object 5"/>
          <p:cNvGraphicFramePr>
            <a:graphicFrameLocks noChangeAspect="1"/>
          </p:cNvGraphicFramePr>
          <p:nvPr/>
        </p:nvGraphicFramePr>
        <p:xfrm>
          <a:off x="179388" y="1700213"/>
          <a:ext cx="8675687" cy="215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719" name="Visio" r:id="rId3" imgW="6278118" imgH="1552194" progId="Visio.Drawing.11">
                  <p:embed/>
                </p:oleObj>
              </mc:Choice>
              <mc:Fallback>
                <p:oleObj name="Visio" r:id="rId3" imgW="6278118" imgH="1552194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1700213"/>
                        <a:ext cx="8675687" cy="2154237"/>
                      </a:xfrm>
                      <a:prstGeom prst="rect">
                        <a:avLst/>
                      </a:prstGeom>
                      <a:solidFill>
                        <a:srgbClr val="FEEDCE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A5C2C-E1EA-492B-915C-73F3C8F131BB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439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7</a:t>
            </a:r>
            <a:r>
              <a:rPr lang="en-US" altLang="zh-CN" dirty="0"/>
              <a:t>.</a:t>
            </a:r>
            <a:r>
              <a:rPr lang="en-US" altLang="zh-CN" dirty="0" smtClean="0"/>
              <a:t>1</a:t>
            </a:r>
            <a:r>
              <a:rPr lang="zh-CN" altLang="en-US" dirty="0"/>
              <a:t>控制器的组成及指令的执行</a:t>
            </a:r>
          </a:p>
        </p:txBody>
      </p:sp>
      <p:sp>
        <p:nvSpPr>
          <p:cNvPr id="439299" name="Rectangle 3"/>
          <p:cNvSpPr>
            <a:spLocks noChangeArrowheads="1"/>
          </p:cNvSpPr>
          <p:nvPr/>
        </p:nvSpPr>
        <p:spPr bwMode="auto">
          <a:xfrm>
            <a:off x="0" y="26717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39302" name="Oval 6"/>
          <p:cNvSpPr>
            <a:spLocks noChangeArrowheads="1"/>
          </p:cNvSpPr>
          <p:nvPr/>
        </p:nvSpPr>
        <p:spPr bwMode="auto">
          <a:xfrm>
            <a:off x="2478088" y="1920875"/>
            <a:ext cx="3679825" cy="3814763"/>
          </a:xfrm>
          <a:prstGeom prst="ellipse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tint val="27451"/>
                  <a:invGamma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accent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39303" name="Group 7"/>
          <p:cNvGrpSpPr>
            <a:grpSpLocks/>
          </p:cNvGrpSpPr>
          <p:nvPr/>
        </p:nvGrpSpPr>
        <p:grpSpPr bwMode="auto">
          <a:xfrm>
            <a:off x="3379788" y="2873375"/>
            <a:ext cx="1876425" cy="2054225"/>
            <a:chOff x="2016" y="1920"/>
            <a:chExt cx="1680" cy="1680"/>
          </a:xfrm>
        </p:grpSpPr>
        <p:sp>
          <p:nvSpPr>
            <p:cNvPr id="439304" name="Oval 8"/>
            <p:cNvSpPr>
              <a:spLocks noChangeArrowheads="1"/>
            </p:cNvSpPr>
            <p:nvPr/>
          </p:nvSpPr>
          <p:spPr bwMode="gray">
            <a:xfrm>
              <a:off x="2016" y="1920"/>
              <a:ext cx="1680" cy="1680"/>
            </a:xfrm>
            <a:prstGeom prst="ellipse">
              <a:avLst/>
            </a:prstGeom>
            <a:gradFill rotWithShape="1">
              <a:gsLst>
                <a:gs pos="0">
                  <a:srgbClr val="FF6600"/>
                </a:gs>
                <a:gs pos="100000">
                  <a:srgbClr val="FF6600">
                    <a:gamma/>
                    <a:shade val="45490"/>
                    <a:invGamma/>
                  </a:srgbClr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9305" name="Freeform 9"/>
            <p:cNvSpPr>
              <a:spLocks/>
            </p:cNvSpPr>
            <p:nvPr/>
          </p:nvSpPr>
          <p:spPr bwMode="gray">
            <a:xfrm>
              <a:off x="2208" y="1948"/>
              <a:ext cx="1296" cy="634"/>
            </a:xfrm>
            <a:custGeom>
              <a:avLst/>
              <a:gdLst>
                <a:gd name="T0" fmla="*/ 1301 w 1321"/>
                <a:gd name="T1" fmla="*/ 401 h 712"/>
                <a:gd name="T2" fmla="*/ 1317 w 1321"/>
                <a:gd name="T3" fmla="*/ 442 h 712"/>
                <a:gd name="T4" fmla="*/ 1321 w 1321"/>
                <a:gd name="T5" fmla="*/ 481 h 712"/>
                <a:gd name="T6" fmla="*/ 1315 w 1321"/>
                <a:gd name="T7" fmla="*/ 516 h 712"/>
                <a:gd name="T8" fmla="*/ 1298 w 1321"/>
                <a:gd name="T9" fmla="*/ 550 h 712"/>
                <a:gd name="T10" fmla="*/ 1272 w 1321"/>
                <a:gd name="T11" fmla="*/ 579 h 712"/>
                <a:gd name="T12" fmla="*/ 1239 w 1321"/>
                <a:gd name="T13" fmla="*/ 604 h 712"/>
                <a:gd name="T14" fmla="*/ 1196 w 1321"/>
                <a:gd name="T15" fmla="*/ 628 h 712"/>
                <a:gd name="T16" fmla="*/ 1147 w 1321"/>
                <a:gd name="T17" fmla="*/ 649 h 712"/>
                <a:gd name="T18" fmla="*/ 1092 w 1321"/>
                <a:gd name="T19" fmla="*/ 667 h 712"/>
                <a:gd name="T20" fmla="*/ 1031 w 1321"/>
                <a:gd name="T21" fmla="*/ 683 h 712"/>
                <a:gd name="T22" fmla="*/ 967 w 1321"/>
                <a:gd name="T23" fmla="*/ 694 h 712"/>
                <a:gd name="T24" fmla="*/ 896 w 1321"/>
                <a:gd name="T25" fmla="*/ 704 h 712"/>
                <a:gd name="T26" fmla="*/ 824 w 1321"/>
                <a:gd name="T27" fmla="*/ 710 h 712"/>
                <a:gd name="T28" fmla="*/ 795 w 1321"/>
                <a:gd name="T29" fmla="*/ 712 h 712"/>
                <a:gd name="T30" fmla="*/ 476 w 1321"/>
                <a:gd name="T31" fmla="*/ 712 h 712"/>
                <a:gd name="T32" fmla="*/ 472 w 1321"/>
                <a:gd name="T33" fmla="*/ 712 h 712"/>
                <a:gd name="T34" fmla="*/ 409 w 1321"/>
                <a:gd name="T35" fmla="*/ 708 h 712"/>
                <a:gd name="T36" fmla="*/ 348 w 1321"/>
                <a:gd name="T37" fmla="*/ 704 h 712"/>
                <a:gd name="T38" fmla="*/ 290 w 1321"/>
                <a:gd name="T39" fmla="*/ 696 h 712"/>
                <a:gd name="T40" fmla="*/ 235 w 1321"/>
                <a:gd name="T41" fmla="*/ 689 h 712"/>
                <a:gd name="T42" fmla="*/ 186 w 1321"/>
                <a:gd name="T43" fmla="*/ 677 h 712"/>
                <a:gd name="T44" fmla="*/ 141 w 1321"/>
                <a:gd name="T45" fmla="*/ 663 h 712"/>
                <a:gd name="T46" fmla="*/ 102 w 1321"/>
                <a:gd name="T47" fmla="*/ 648 h 712"/>
                <a:gd name="T48" fmla="*/ 67 w 1321"/>
                <a:gd name="T49" fmla="*/ 630 h 712"/>
                <a:gd name="T50" fmla="*/ 39 w 1321"/>
                <a:gd name="T51" fmla="*/ 608 h 712"/>
                <a:gd name="T52" fmla="*/ 18 w 1321"/>
                <a:gd name="T53" fmla="*/ 583 h 712"/>
                <a:gd name="T54" fmla="*/ 6 w 1321"/>
                <a:gd name="T55" fmla="*/ 554 h 712"/>
                <a:gd name="T56" fmla="*/ 0 w 1321"/>
                <a:gd name="T57" fmla="*/ 524 h 712"/>
                <a:gd name="T58" fmla="*/ 0 w 1321"/>
                <a:gd name="T59" fmla="*/ 520 h 712"/>
                <a:gd name="T60" fmla="*/ 4 w 1321"/>
                <a:gd name="T61" fmla="*/ 487 h 712"/>
                <a:gd name="T62" fmla="*/ 16 w 1321"/>
                <a:gd name="T63" fmla="*/ 446 h 712"/>
                <a:gd name="T64" fmla="*/ 51 w 1321"/>
                <a:gd name="T65" fmla="*/ 370 h 712"/>
                <a:gd name="T66" fmla="*/ 94 w 1321"/>
                <a:gd name="T67" fmla="*/ 299 h 712"/>
                <a:gd name="T68" fmla="*/ 147 w 1321"/>
                <a:gd name="T69" fmla="*/ 235 h 712"/>
                <a:gd name="T70" fmla="*/ 204 w 1321"/>
                <a:gd name="T71" fmla="*/ 176 h 712"/>
                <a:gd name="T72" fmla="*/ 270 w 1321"/>
                <a:gd name="T73" fmla="*/ 125 h 712"/>
                <a:gd name="T74" fmla="*/ 341 w 1321"/>
                <a:gd name="T75" fmla="*/ 82 h 712"/>
                <a:gd name="T76" fmla="*/ 415 w 1321"/>
                <a:gd name="T77" fmla="*/ 47 h 712"/>
                <a:gd name="T78" fmla="*/ 497 w 1321"/>
                <a:gd name="T79" fmla="*/ 21 h 712"/>
                <a:gd name="T80" fmla="*/ 581 w 1321"/>
                <a:gd name="T81" fmla="*/ 6 h 712"/>
                <a:gd name="T82" fmla="*/ 667 w 1321"/>
                <a:gd name="T83" fmla="*/ 0 h 712"/>
                <a:gd name="T84" fmla="*/ 667 w 1321"/>
                <a:gd name="T85" fmla="*/ 0 h 712"/>
                <a:gd name="T86" fmla="*/ 759 w 1321"/>
                <a:gd name="T87" fmla="*/ 6 h 712"/>
                <a:gd name="T88" fmla="*/ 847 w 1321"/>
                <a:gd name="T89" fmla="*/ 23 h 712"/>
                <a:gd name="T90" fmla="*/ 932 w 1321"/>
                <a:gd name="T91" fmla="*/ 53 h 712"/>
                <a:gd name="T92" fmla="*/ 1010 w 1321"/>
                <a:gd name="T93" fmla="*/ 90 h 712"/>
                <a:gd name="T94" fmla="*/ 1082 w 1321"/>
                <a:gd name="T95" fmla="*/ 137 h 712"/>
                <a:gd name="T96" fmla="*/ 1149 w 1321"/>
                <a:gd name="T97" fmla="*/ 194 h 712"/>
                <a:gd name="T98" fmla="*/ 1208 w 1321"/>
                <a:gd name="T99" fmla="*/ 256 h 712"/>
                <a:gd name="T100" fmla="*/ 1258 w 1321"/>
                <a:gd name="T101" fmla="*/ 325 h 712"/>
                <a:gd name="T102" fmla="*/ 1301 w 1321"/>
                <a:gd name="T103" fmla="*/ 401 h 712"/>
                <a:gd name="T104" fmla="*/ 1301 w 1321"/>
                <a:gd name="T105" fmla="*/ 40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21" h="712">
                  <a:moveTo>
                    <a:pt x="1301" y="401"/>
                  </a:moveTo>
                  <a:lnTo>
                    <a:pt x="1317" y="442"/>
                  </a:lnTo>
                  <a:lnTo>
                    <a:pt x="1321" y="481"/>
                  </a:lnTo>
                  <a:lnTo>
                    <a:pt x="1315" y="516"/>
                  </a:lnTo>
                  <a:lnTo>
                    <a:pt x="1298" y="550"/>
                  </a:lnTo>
                  <a:lnTo>
                    <a:pt x="1272" y="579"/>
                  </a:lnTo>
                  <a:lnTo>
                    <a:pt x="1239" y="604"/>
                  </a:lnTo>
                  <a:lnTo>
                    <a:pt x="1196" y="628"/>
                  </a:lnTo>
                  <a:lnTo>
                    <a:pt x="1147" y="649"/>
                  </a:lnTo>
                  <a:lnTo>
                    <a:pt x="1092" y="667"/>
                  </a:lnTo>
                  <a:lnTo>
                    <a:pt x="1031" y="683"/>
                  </a:lnTo>
                  <a:lnTo>
                    <a:pt x="967" y="694"/>
                  </a:lnTo>
                  <a:lnTo>
                    <a:pt x="896" y="704"/>
                  </a:lnTo>
                  <a:lnTo>
                    <a:pt x="824" y="710"/>
                  </a:lnTo>
                  <a:lnTo>
                    <a:pt x="795" y="712"/>
                  </a:lnTo>
                  <a:lnTo>
                    <a:pt x="476" y="712"/>
                  </a:lnTo>
                  <a:lnTo>
                    <a:pt x="472" y="712"/>
                  </a:lnTo>
                  <a:lnTo>
                    <a:pt x="409" y="708"/>
                  </a:lnTo>
                  <a:lnTo>
                    <a:pt x="348" y="704"/>
                  </a:lnTo>
                  <a:lnTo>
                    <a:pt x="290" y="696"/>
                  </a:lnTo>
                  <a:lnTo>
                    <a:pt x="235" y="689"/>
                  </a:lnTo>
                  <a:lnTo>
                    <a:pt x="186" y="677"/>
                  </a:lnTo>
                  <a:lnTo>
                    <a:pt x="141" y="663"/>
                  </a:lnTo>
                  <a:lnTo>
                    <a:pt x="102" y="648"/>
                  </a:lnTo>
                  <a:lnTo>
                    <a:pt x="67" y="630"/>
                  </a:lnTo>
                  <a:lnTo>
                    <a:pt x="39" y="608"/>
                  </a:lnTo>
                  <a:lnTo>
                    <a:pt x="18" y="583"/>
                  </a:lnTo>
                  <a:lnTo>
                    <a:pt x="6" y="554"/>
                  </a:lnTo>
                  <a:lnTo>
                    <a:pt x="0" y="524"/>
                  </a:lnTo>
                  <a:lnTo>
                    <a:pt x="0" y="520"/>
                  </a:lnTo>
                  <a:lnTo>
                    <a:pt x="4" y="487"/>
                  </a:lnTo>
                  <a:lnTo>
                    <a:pt x="16" y="446"/>
                  </a:lnTo>
                  <a:lnTo>
                    <a:pt x="51" y="370"/>
                  </a:lnTo>
                  <a:lnTo>
                    <a:pt x="94" y="299"/>
                  </a:lnTo>
                  <a:lnTo>
                    <a:pt x="147" y="235"/>
                  </a:lnTo>
                  <a:lnTo>
                    <a:pt x="204" y="176"/>
                  </a:lnTo>
                  <a:lnTo>
                    <a:pt x="270" y="125"/>
                  </a:lnTo>
                  <a:lnTo>
                    <a:pt x="341" y="82"/>
                  </a:lnTo>
                  <a:lnTo>
                    <a:pt x="415" y="47"/>
                  </a:lnTo>
                  <a:lnTo>
                    <a:pt x="497" y="21"/>
                  </a:lnTo>
                  <a:lnTo>
                    <a:pt x="581" y="6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759" y="6"/>
                  </a:lnTo>
                  <a:lnTo>
                    <a:pt x="847" y="23"/>
                  </a:lnTo>
                  <a:lnTo>
                    <a:pt x="932" y="53"/>
                  </a:lnTo>
                  <a:lnTo>
                    <a:pt x="1010" y="90"/>
                  </a:lnTo>
                  <a:lnTo>
                    <a:pt x="1082" y="137"/>
                  </a:lnTo>
                  <a:lnTo>
                    <a:pt x="1149" y="194"/>
                  </a:lnTo>
                  <a:lnTo>
                    <a:pt x="1208" y="256"/>
                  </a:lnTo>
                  <a:lnTo>
                    <a:pt x="1258" y="325"/>
                  </a:lnTo>
                  <a:lnTo>
                    <a:pt x="1301" y="401"/>
                  </a:lnTo>
                  <a:lnTo>
                    <a:pt x="1301" y="40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F66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BBF6EE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39306" name="Text Box 10"/>
          <p:cNvSpPr txBox="1">
            <a:spLocks noChangeArrowheads="1"/>
          </p:cNvSpPr>
          <p:nvPr/>
        </p:nvSpPr>
        <p:spPr bwMode="gray">
          <a:xfrm>
            <a:off x="3635375" y="3644900"/>
            <a:ext cx="14414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3200" b="1" dirty="0">
                <a:solidFill>
                  <a:srgbClr val="FEEDC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控制器</a:t>
            </a:r>
          </a:p>
        </p:txBody>
      </p:sp>
      <p:grpSp>
        <p:nvGrpSpPr>
          <p:cNvPr id="439307" name="Group 11"/>
          <p:cNvGrpSpPr>
            <a:grpSpLocks/>
          </p:cNvGrpSpPr>
          <p:nvPr/>
        </p:nvGrpSpPr>
        <p:grpSpPr bwMode="auto">
          <a:xfrm>
            <a:off x="3937000" y="1552575"/>
            <a:ext cx="625475" cy="635000"/>
            <a:chOff x="2640" y="1088"/>
            <a:chExt cx="432" cy="415"/>
          </a:xfrm>
        </p:grpSpPr>
        <p:grpSp>
          <p:nvGrpSpPr>
            <p:cNvPr id="439308" name="Group 12"/>
            <p:cNvGrpSpPr>
              <a:grpSpLocks/>
            </p:cNvGrpSpPr>
            <p:nvPr/>
          </p:nvGrpSpPr>
          <p:grpSpPr bwMode="auto">
            <a:xfrm>
              <a:off x="2640" y="1088"/>
              <a:ext cx="432" cy="415"/>
              <a:chOff x="2016" y="1920"/>
              <a:chExt cx="1680" cy="1680"/>
            </a:xfrm>
          </p:grpSpPr>
          <p:sp>
            <p:nvSpPr>
              <p:cNvPr id="439309" name="Oval 13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42353"/>
                      <a:invGamma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39310" name="Freeform 14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chemeClr val="accent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39311" name="Text Box 15">
              <a:hlinkClick r:id="rId2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696" y="1145"/>
              <a:ext cx="339" cy="2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b="1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itchFamily="2" charset="-122"/>
                </a:rPr>
                <a:t>一</a:t>
              </a:r>
            </a:p>
          </p:txBody>
        </p:sp>
      </p:grpSp>
      <p:grpSp>
        <p:nvGrpSpPr>
          <p:cNvPr id="439321" name="Group 25"/>
          <p:cNvGrpSpPr>
            <a:grpSpLocks/>
          </p:cNvGrpSpPr>
          <p:nvPr/>
        </p:nvGrpSpPr>
        <p:grpSpPr bwMode="auto">
          <a:xfrm>
            <a:off x="5744336" y="4626660"/>
            <a:ext cx="622300" cy="675897"/>
            <a:chOff x="2076" y="1948"/>
            <a:chExt cx="1680" cy="1699"/>
          </a:xfrm>
        </p:grpSpPr>
        <p:sp>
          <p:nvSpPr>
            <p:cNvPr id="439323" name="Freeform 27"/>
            <p:cNvSpPr>
              <a:spLocks/>
            </p:cNvSpPr>
            <p:nvPr/>
          </p:nvSpPr>
          <p:spPr bwMode="gray">
            <a:xfrm>
              <a:off x="2208" y="1948"/>
              <a:ext cx="1296" cy="634"/>
            </a:xfrm>
            <a:custGeom>
              <a:avLst/>
              <a:gdLst>
                <a:gd name="T0" fmla="*/ 1301 w 1321"/>
                <a:gd name="T1" fmla="*/ 401 h 712"/>
                <a:gd name="T2" fmla="*/ 1317 w 1321"/>
                <a:gd name="T3" fmla="*/ 442 h 712"/>
                <a:gd name="T4" fmla="*/ 1321 w 1321"/>
                <a:gd name="T5" fmla="*/ 481 h 712"/>
                <a:gd name="T6" fmla="*/ 1315 w 1321"/>
                <a:gd name="T7" fmla="*/ 516 h 712"/>
                <a:gd name="T8" fmla="*/ 1298 w 1321"/>
                <a:gd name="T9" fmla="*/ 550 h 712"/>
                <a:gd name="T10" fmla="*/ 1272 w 1321"/>
                <a:gd name="T11" fmla="*/ 579 h 712"/>
                <a:gd name="T12" fmla="*/ 1239 w 1321"/>
                <a:gd name="T13" fmla="*/ 604 h 712"/>
                <a:gd name="T14" fmla="*/ 1196 w 1321"/>
                <a:gd name="T15" fmla="*/ 628 h 712"/>
                <a:gd name="T16" fmla="*/ 1147 w 1321"/>
                <a:gd name="T17" fmla="*/ 649 h 712"/>
                <a:gd name="T18" fmla="*/ 1092 w 1321"/>
                <a:gd name="T19" fmla="*/ 667 h 712"/>
                <a:gd name="T20" fmla="*/ 1031 w 1321"/>
                <a:gd name="T21" fmla="*/ 683 h 712"/>
                <a:gd name="T22" fmla="*/ 967 w 1321"/>
                <a:gd name="T23" fmla="*/ 694 h 712"/>
                <a:gd name="T24" fmla="*/ 896 w 1321"/>
                <a:gd name="T25" fmla="*/ 704 h 712"/>
                <a:gd name="T26" fmla="*/ 824 w 1321"/>
                <a:gd name="T27" fmla="*/ 710 h 712"/>
                <a:gd name="T28" fmla="*/ 795 w 1321"/>
                <a:gd name="T29" fmla="*/ 712 h 712"/>
                <a:gd name="T30" fmla="*/ 476 w 1321"/>
                <a:gd name="T31" fmla="*/ 712 h 712"/>
                <a:gd name="T32" fmla="*/ 472 w 1321"/>
                <a:gd name="T33" fmla="*/ 712 h 712"/>
                <a:gd name="T34" fmla="*/ 409 w 1321"/>
                <a:gd name="T35" fmla="*/ 708 h 712"/>
                <a:gd name="T36" fmla="*/ 348 w 1321"/>
                <a:gd name="T37" fmla="*/ 704 h 712"/>
                <a:gd name="T38" fmla="*/ 290 w 1321"/>
                <a:gd name="T39" fmla="*/ 696 h 712"/>
                <a:gd name="T40" fmla="*/ 235 w 1321"/>
                <a:gd name="T41" fmla="*/ 689 h 712"/>
                <a:gd name="T42" fmla="*/ 186 w 1321"/>
                <a:gd name="T43" fmla="*/ 677 h 712"/>
                <a:gd name="T44" fmla="*/ 141 w 1321"/>
                <a:gd name="T45" fmla="*/ 663 h 712"/>
                <a:gd name="T46" fmla="*/ 102 w 1321"/>
                <a:gd name="T47" fmla="*/ 648 h 712"/>
                <a:gd name="T48" fmla="*/ 67 w 1321"/>
                <a:gd name="T49" fmla="*/ 630 h 712"/>
                <a:gd name="T50" fmla="*/ 39 w 1321"/>
                <a:gd name="T51" fmla="*/ 608 h 712"/>
                <a:gd name="T52" fmla="*/ 18 w 1321"/>
                <a:gd name="T53" fmla="*/ 583 h 712"/>
                <a:gd name="T54" fmla="*/ 6 w 1321"/>
                <a:gd name="T55" fmla="*/ 554 h 712"/>
                <a:gd name="T56" fmla="*/ 0 w 1321"/>
                <a:gd name="T57" fmla="*/ 524 h 712"/>
                <a:gd name="T58" fmla="*/ 0 w 1321"/>
                <a:gd name="T59" fmla="*/ 520 h 712"/>
                <a:gd name="T60" fmla="*/ 4 w 1321"/>
                <a:gd name="T61" fmla="*/ 487 h 712"/>
                <a:gd name="T62" fmla="*/ 16 w 1321"/>
                <a:gd name="T63" fmla="*/ 446 h 712"/>
                <a:gd name="T64" fmla="*/ 51 w 1321"/>
                <a:gd name="T65" fmla="*/ 370 h 712"/>
                <a:gd name="T66" fmla="*/ 94 w 1321"/>
                <a:gd name="T67" fmla="*/ 299 h 712"/>
                <a:gd name="T68" fmla="*/ 147 w 1321"/>
                <a:gd name="T69" fmla="*/ 235 h 712"/>
                <a:gd name="T70" fmla="*/ 204 w 1321"/>
                <a:gd name="T71" fmla="*/ 176 h 712"/>
                <a:gd name="T72" fmla="*/ 270 w 1321"/>
                <a:gd name="T73" fmla="*/ 125 h 712"/>
                <a:gd name="T74" fmla="*/ 341 w 1321"/>
                <a:gd name="T75" fmla="*/ 82 h 712"/>
                <a:gd name="T76" fmla="*/ 415 w 1321"/>
                <a:gd name="T77" fmla="*/ 47 h 712"/>
                <a:gd name="T78" fmla="*/ 497 w 1321"/>
                <a:gd name="T79" fmla="*/ 21 h 712"/>
                <a:gd name="T80" fmla="*/ 581 w 1321"/>
                <a:gd name="T81" fmla="*/ 6 h 712"/>
                <a:gd name="T82" fmla="*/ 667 w 1321"/>
                <a:gd name="T83" fmla="*/ 0 h 712"/>
                <a:gd name="T84" fmla="*/ 667 w 1321"/>
                <a:gd name="T85" fmla="*/ 0 h 712"/>
                <a:gd name="T86" fmla="*/ 759 w 1321"/>
                <a:gd name="T87" fmla="*/ 6 h 712"/>
                <a:gd name="T88" fmla="*/ 847 w 1321"/>
                <a:gd name="T89" fmla="*/ 23 h 712"/>
                <a:gd name="T90" fmla="*/ 932 w 1321"/>
                <a:gd name="T91" fmla="*/ 53 h 712"/>
                <a:gd name="T92" fmla="*/ 1010 w 1321"/>
                <a:gd name="T93" fmla="*/ 90 h 712"/>
                <a:gd name="T94" fmla="*/ 1082 w 1321"/>
                <a:gd name="T95" fmla="*/ 137 h 712"/>
                <a:gd name="T96" fmla="*/ 1149 w 1321"/>
                <a:gd name="T97" fmla="*/ 194 h 712"/>
                <a:gd name="T98" fmla="*/ 1208 w 1321"/>
                <a:gd name="T99" fmla="*/ 256 h 712"/>
                <a:gd name="T100" fmla="*/ 1258 w 1321"/>
                <a:gd name="T101" fmla="*/ 325 h 712"/>
                <a:gd name="T102" fmla="*/ 1301 w 1321"/>
                <a:gd name="T103" fmla="*/ 401 h 712"/>
                <a:gd name="T104" fmla="*/ 1301 w 1321"/>
                <a:gd name="T105" fmla="*/ 40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21" h="712">
                  <a:moveTo>
                    <a:pt x="1301" y="401"/>
                  </a:moveTo>
                  <a:lnTo>
                    <a:pt x="1317" y="442"/>
                  </a:lnTo>
                  <a:lnTo>
                    <a:pt x="1321" y="481"/>
                  </a:lnTo>
                  <a:lnTo>
                    <a:pt x="1315" y="516"/>
                  </a:lnTo>
                  <a:lnTo>
                    <a:pt x="1298" y="550"/>
                  </a:lnTo>
                  <a:lnTo>
                    <a:pt x="1272" y="579"/>
                  </a:lnTo>
                  <a:lnTo>
                    <a:pt x="1239" y="604"/>
                  </a:lnTo>
                  <a:lnTo>
                    <a:pt x="1196" y="628"/>
                  </a:lnTo>
                  <a:lnTo>
                    <a:pt x="1147" y="649"/>
                  </a:lnTo>
                  <a:lnTo>
                    <a:pt x="1092" y="667"/>
                  </a:lnTo>
                  <a:lnTo>
                    <a:pt x="1031" y="683"/>
                  </a:lnTo>
                  <a:lnTo>
                    <a:pt x="967" y="694"/>
                  </a:lnTo>
                  <a:lnTo>
                    <a:pt x="896" y="704"/>
                  </a:lnTo>
                  <a:lnTo>
                    <a:pt x="824" y="710"/>
                  </a:lnTo>
                  <a:lnTo>
                    <a:pt x="795" y="712"/>
                  </a:lnTo>
                  <a:lnTo>
                    <a:pt x="476" y="712"/>
                  </a:lnTo>
                  <a:lnTo>
                    <a:pt x="472" y="712"/>
                  </a:lnTo>
                  <a:lnTo>
                    <a:pt x="409" y="708"/>
                  </a:lnTo>
                  <a:lnTo>
                    <a:pt x="348" y="704"/>
                  </a:lnTo>
                  <a:lnTo>
                    <a:pt x="290" y="696"/>
                  </a:lnTo>
                  <a:lnTo>
                    <a:pt x="235" y="689"/>
                  </a:lnTo>
                  <a:lnTo>
                    <a:pt x="186" y="677"/>
                  </a:lnTo>
                  <a:lnTo>
                    <a:pt x="141" y="663"/>
                  </a:lnTo>
                  <a:lnTo>
                    <a:pt x="102" y="648"/>
                  </a:lnTo>
                  <a:lnTo>
                    <a:pt x="67" y="630"/>
                  </a:lnTo>
                  <a:lnTo>
                    <a:pt x="39" y="608"/>
                  </a:lnTo>
                  <a:lnTo>
                    <a:pt x="18" y="583"/>
                  </a:lnTo>
                  <a:lnTo>
                    <a:pt x="6" y="554"/>
                  </a:lnTo>
                  <a:lnTo>
                    <a:pt x="0" y="524"/>
                  </a:lnTo>
                  <a:lnTo>
                    <a:pt x="0" y="520"/>
                  </a:lnTo>
                  <a:lnTo>
                    <a:pt x="4" y="487"/>
                  </a:lnTo>
                  <a:lnTo>
                    <a:pt x="16" y="446"/>
                  </a:lnTo>
                  <a:lnTo>
                    <a:pt x="51" y="370"/>
                  </a:lnTo>
                  <a:lnTo>
                    <a:pt x="94" y="299"/>
                  </a:lnTo>
                  <a:lnTo>
                    <a:pt x="147" y="235"/>
                  </a:lnTo>
                  <a:lnTo>
                    <a:pt x="204" y="176"/>
                  </a:lnTo>
                  <a:lnTo>
                    <a:pt x="270" y="125"/>
                  </a:lnTo>
                  <a:lnTo>
                    <a:pt x="341" y="82"/>
                  </a:lnTo>
                  <a:lnTo>
                    <a:pt x="415" y="47"/>
                  </a:lnTo>
                  <a:lnTo>
                    <a:pt x="497" y="21"/>
                  </a:lnTo>
                  <a:lnTo>
                    <a:pt x="581" y="6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759" y="6"/>
                  </a:lnTo>
                  <a:lnTo>
                    <a:pt x="847" y="23"/>
                  </a:lnTo>
                  <a:lnTo>
                    <a:pt x="932" y="53"/>
                  </a:lnTo>
                  <a:lnTo>
                    <a:pt x="1010" y="90"/>
                  </a:lnTo>
                  <a:lnTo>
                    <a:pt x="1082" y="137"/>
                  </a:lnTo>
                  <a:lnTo>
                    <a:pt x="1149" y="194"/>
                  </a:lnTo>
                  <a:lnTo>
                    <a:pt x="1208" y="256"/>
                  </a:lnTo>
                  <a:lnTo>
                    <a:pt x="1258" y="325"/>
                  </a:lnTo>
                  <a:lnTo>
                    <a:pt x="1301" y="401"/>
                  </a:lnTo>
                  <a:lnTo>
                    <a:pt x="1301" y="40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chemeClr val="hlink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BBF6EE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9322" name="Oval 26"/>
            <p:cNvSpPr>
              <a:spLocks noChangeArrowheads="1"/>
            </p:cNvSpPr>
            <p:nvPr/>
          </p:nvSpPr>
          <p:spPr bwMode="gray">
            <a:xfrm>
              <a:off x="2076" y="1967"/>
              <a:ext cx="1680" cy="1680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tint val="57647"/>
                    <a:invGamma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zh-CN" altLang="en-US" dirty="0" smtClean="0"/>
                <a:t>三</a:t>
              </a:r>
              <a:endParaRPr lang="zh-CN" altLang="en-US" dirty="0"/>
            </a:p>
          </p:txBody>
        </p:sp>
      </p:grpSp>
      <p:grpSp>
        <p:nvGrpSpPr>
          <p:cNvPr id="439330" name="Group 34"/>
          <p:cNvGrpSpPr>
            <a:grpSpLocks/>
          </p:cNvGrpSpPr>
          <p:nvPr/>
        </p:nvGrpSpPr>
        <p:grpSpPr bwMode="auto">
          <a:xfrm>
            <a:off x="2297093" y="4539673"/>
            <a:ext cx="625475" cy="660400"/>
            <a:chOff x="1488" y="1968"/>
            <a:chExt cx="432" cy="432"/>
          </a:xfrm>
        </p:grpSpPr>
        <p:grpSp>
          <p:nvGrpSpPr>
            <p:cNvPr id="439331" name="Group 35"/>
            <p:cNvGrpSpPr>
              <a:grpSpLocks/>
            </p:cNvGrpSpPr>
            <p:nvPr/>
          </p:nvGrpSpPr>
          <p:grpSpPr bwMode="auto">
            <a:xfrm>
              <a:off x="1488" y="1968"/>
              <a:ext cx="432" cy="432"/>
              <a:chOff x="2016" y="1920"/>
              <a:chExt cx="1680" cy="1680"/>
            </a:xfrm>
          </p:grpSpPr>
          <p:sp>
            <p:nvSpPr>
              <p:cNvPr id="439332" name="Oval 36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45490"/>
                      <a:invGamma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39333" name="Freeform 37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chemeClr val="accent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39334" name="Text Box 38">
              <a:hlinkClick r:id="rId3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1543" y="2009"/>
              <a:ext cx="340" cy="2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itchFamily="2" charset="-122"/>
                </a:rPr>
                <a:t>二</a:t>
              </a:r>
            </a:p>
          </p:txBody>
        </p:sp>
      </p:grpSp>
      <p:grpSp>
        <p:nvGrpSpPr>
          <p:cNvPr id="439337" name="Group 41"/>
          <p:cNvGrpSpPr>
            <a:grpSpLocks/>
          </p:cNvGrpSpPr>
          <p:nvPr/>
        </p:nvGrpSpPr>
        <p:grpSpPr bwMode="auto">
          <a:xfrm rot="18894650">
            <a:off x="3014717" y="4516302"/>
            <a:ext cx="334962" cy="198438"/>
            <a:chOff x="2016" y="2304"/>
            <a:chExt cx="231" cy="130"/>
          </a:xfrm>
        </p:grpSpPr>
        <p:sp>
          <p:nvSpPr>
            <p:cNvPr id="439338" name="Oval 42"/>
            <p:cNvSpPr>
              <a:spLocks noChangeArrowheads="1"/>
            </p:cNvSpPr>
            <p:nvPr/>
          </p:nvSpPr>
          <p:spPr bwMode="gray">
            <a:xfrm rot="18227093">
              <a:off x="2019" y="2301"/>
              <a:ext cx="82" cy="87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57647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9339" name="Oval 43"/>
            <p:cNvSpPr>
              <a:spLocks noChangeArrowheads="1"/>
            </p:cNvSpPr>
            <p:nvPr/>
          </p:nvSpPr>
          <p:spPr bwMode="gray">
            <a:xfrm rot="18227093">
              <a:off x="2163" y="2349"/>
              <a:ext cx="82" cy="87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48627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39340" name="Group 44"/>
          <p:cNvGrpSpPr>
            <a:grpSpLocks/>
          </p:cNvGrpSpPr>
          <p:nvPr/>
        </p:nvGrpSpPr>
        <p:grpSpPr bwMode="auto">
          <a:xfrm>
            <a:off x="4214813" y="2328863"/>
            <a:ext cx="125412" cy="398462"/>
            <a:chOff x="2832" y="1612"/>
            <a:chExt cx="87" cy="260"/>
          </a:xfrm>
        </p:grpSpPr>
        <p:sp>
          <p:nvSpPr>
            <p:cNvPr id="439341" name="Oval 45"/>
            <p:cNvSpPr>
              <a:spLocks noChangeArrowheads="1"/>
            </p:cNvSpPr>
            <p:nvPr/>
          </p:nvSpPr>
          <p:spPr bwMode="gray">
            <a:xfrm rot="18227093">
              <a:off x="2835" y="1609"/>
              <a:ext cx="82" cy="87"/>
            </a:xfrm>
            <a:prstGeom prst="ellipse">
              <a:avLst/>
            </a:pr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shade val="45490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9342" name="Oval 46"/>
            <p:cNvSpPr>
              <a:spLocks noChangeArrowheads="1"/>
            </p:cNvSpPr>
            <p:nvPr/>
          </p:nvSpPr>
          <p:spPr bwMode="gray">
            <a:xfrm rot="18227093">
              <a:off x="2835" y="1787"/>
              <a:ext cx="82" cy="87"/>
            </a:xfrm>
            <a:prstGeom prst="ellipse">
              <a:avLst/>
            </a:pr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shade val="48627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39343" name="Oval 47"/>
          <p:cNvSpPr>
            <a:spLocks noChangeArrowheads="1"/>
          </p:cNvSpPr>
          <p:nvPr/>
        </p:nvSpPr>
        <p:spPr bwMode="gray">
          <a:xfrm rot="18227093">
            <a:off x="5544029" y="4601841"/>
            <a:ext cx="125412" cy="127000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75686"/>
                  <a:invGamma/>
                </a:schemeClr>
              </a:gs>
              <a:gs pos="100000">
                <a:schemeClr val="hlink"/>
              </a:gs>
            </a:gsLst>
            <a:path path="shape">
              <a:fillToRect l="50000" t="50000" r="50000" b="50000"/>
            </a:path>
          </a:gra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9344" name="Oval 48"/>
          <p:cNvSpPr>
            <a:spLocks noChangeArrowheads="1"/>
          </p:cNvSpPr>
          <p:nvPr/>
        </p:nvSpPr>
        <p:spPr bwMode="gray">
          <a:xfrm rot="18227093">
            <a:off x="5341666" y="4476967"/>
            <a:ext cx="125413" cy="125412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75686"/>
                  <a:invGamma/>
                </a:schemeClr>
              </a:gs>
              <a:gs pos="100000">
                <a:schemeClr val="hlink"/>
              </a:gs>
            </a:gsLst>
            <a:path path="shape">
              <a:fillToRect l="50000" t="50000" r="50000" b="50000"/>
            </a:path>
          </a:gra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9345" name="Text Box 49"/>
          <p:cNvSpPr txBox="1">
            <a:spLocks noChangeArrowheads="1"/>
          </p:cNvSpPr>
          <p:nvPr/>
        </p:nvSpPr>
        <p:spPr bwMode="auto">
          <a:xfrm>
            <a:off x="719023" y="4492658"/>
            <a:ext cx="16192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b="1" dirty="0">
                <a:hlinkClick r:id="rId4" action="ppaction://hlinksldjump"/>
              </a:rPr>
              <a:t>控制器的组成</a:t>
            </a:r>
            <a:endParaRPr lang="zh-CN" altLang="en-US" b="1" dirty="0"/>
          </a:p>
        </p:txBody>
      </p:sp>
      <p:sp>
        <p:nvSpPr>
          <p:cNvPr id="439346" name="Text Box 50"/>
          <p:cNvSpPr txBox="1">
            <a:spLocks noChangeArrowheads="1"/>
          </p:cNvSpPr>
          <p:nvPr/>
        </p:nvSpPr>
        <p:spPr bwMode="auto">
          <a:xfrm>
            <a:off x="2144713" y="1100138"/>
            <a:ext cx="422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b="1">
                <a:hlinkClick r:id="rId5" action="ppaction://hlinksldjump"/>
              </a:rPr>
              <a:t>基本的计算机组成和功能</a:t>
            </a:r>
            <a:endParaRPr lang="zh-CN" altLang="en-US" b="1"/>
          </a:p>
        </p:txBody>
      </p:sp>
      <p:sp>
        <p:nvSpPr>
          <p:cNvPr id="439349" name="Text Box 53"/>
          <p:cNvSpPr txBox="1">
            <a:spLocks noChangeArrowheads="1"/>
          </p:cNvSpPr>
          <p:nvPr/>
        </p:nvSpPr>
        <p:spPr bwMode="auto">
          <a:xfrm>
            <a:off x="6366680" y="4556228"/>
            <a:ext cx="17272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b="1" dirty="0">
                <a:hlinkClick r:id="rId6" action="ppaction://hlinksldjump"/>
              </a:rPr>
              <a:t>时序系统与控制方式</a:t>
            </a:r>
            <a:endParaRPr lang="zh-CN" altLang="en-US" b="1" dirty="0"/>
          </a:p>
        </p:txBody>
      </p:sp>
      <p:pic>
        <p:nvPicPr>
          <p:cNvPr id="439350" name="Picture 54" descr="back11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37288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3935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0BBC5-922E-41F1-9BE5-29879F552F01}" type="slidenum">
              <a:rPr lang="en-US" altLang="zh-CN"/>
              <a:pPr/>
              <a:t>30</a:t>
            </a:fld>
            <a:endParaRPr lang="en-US" altLang="zh-CN"/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</a:t>
            </a:r>
            <a:r>
              <a:rPr lang="zh-CN" altLang="en-US"/>
              <a:t>、控制方式</a:t>
            </a:r>
          </a:p>
        </p:txBody>
      </p:sp>
      <p:sp>
        <p:nvSpPr>
          <p:cNvPr id="4515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2775" y="1196975"/>
            <a:ext cx="7415213" cy="3816350"/>
          </a:xfrm>
        </p:spPr>
        <p:txBody>
          <a:bodyPr/>
          <a:lstStyle/>
          <a:p>
            <a:pPr marL="533400" indent="-533400">
              <a:lnSpc>
                <a:spcPct val="110000"/>
              </a:lnSpc>
              <a:buClr>
                <a:srgbClr val="0000FF"/>
              </a:buClr>
              <a:buFont typeface="Wingdings" pitchFamily="2" charset="2"/>
              <a:buNone/>
            </a:pPr>
            <a:r>
              <a:rPr lang="en-US" altLang="zh-CN">
                <a:solidFill>
                  <a:srgbClr val="0000FF"/>
                </a:solidFill>
                <a:latin typeface="Arial" charset="0"/>
              </a:rPr>
              <a:t>③  </a:t>
            </a:r>
            <a:r>
              <a:rPr lang="zh-CN" altLang="en-US">
                <a:solidFill>
                  <a:srgbClr val="0000FF"/>
                </a:solidFill>
                <a:latin typeface="Arial" charset="0"/>
              </a:rPr>
              <a:t>联合控制方式：延长节拍法或者时钟周期插入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/>
              <a:t>现代计算机系统大多采用联合控制方式，其一般设计思想是，</a:t>
            </a:r>
            <a:r>
              <a:rPr lang="zh-CN" altLang="en-US" b="1">
                <a:solidFill>
                  <a:srgbClr val="FF0000"/>
                </a:solidFill>
              </a:rPr>
              <a:t>在功能部件内部采用同步控制方式，而在功能部件之间采用异步控制方式。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优点：</a:t>
            </a:r>
            <a:r>
              <a:rPr lang="zh-CN" altLang="en-US" b="1"/>
              <a:t>能保证一定的运行速度</a:t>
            </a:r>
          </a:p>
          <a:p>
            <a:pPr marL="914400" lvl="1" indent="-457200">
              <a:lnSpc>
                <a:spcPct val="110000"/>
              </a:lnSpc>
            </a:pPr>
            <a:r>
              <a:rPr lang="zh-CN" altLang="en-US" b="1">
                <a:solidFill>
                  <a:srgbClr val="0000FF"/>
                </a:solidFill>
              </a:rPr>
              <a:t>缺点：</a:t>
            </a:r>
            <a:r>
              <a:rPr lang="zh-CN" altLang="en-US" b="1"/>
              <a:t>控制电路设计相对比较复杂。 </a:t>
            </a:r>
          </a:p>
        </p:txBody>
      </p:sp>
      <p:pic>
        <p:nvPicPr>
          <p:cNvPr id="451589" name="Picture 5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6165850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5158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414C46-D500-4884-9C33-6CD37DA9796A}" type="slidenum">
              <a:rPr lang="en-US" altLang="zh-CN"/>
              <a:pPr/>
              <a:t>31</a:t>
            </a:fld>
            <a:endParaRPr lang="en-US" altLang="zh-CN"/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7.2</a:t>
            </a:r>
            <a:r>
              <a:rPr lang="zh-CN" altLang="en-US" dirty="0"/>
              <a:t>数据通路和指令的执行过程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0113" y="1076325"/>
            <a:ext cx="7200900" cy="516096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sz="2400" dirty="0">
                <a:latin typeface="Arial" charset="0"/>
              </a:rPr>
              <a:t>计算机的系统结构主要取决于</a:t>
            </a: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指令系统、机器字长</a:t>
            </a:r>
            <a:r>
              <a:rPr lang="zh-CN" altLang="en-US" sz="2400" dirty="0">
                <a:latin typeface="Arial" charset="0"/>
              </a:rPr>
              <a:t>等因素。</a:t>
            </a:r>
          </a:p>
          <a:p>
            <a:pPr>
              <a:lnSpc>
                <a:spcPct val="110000"/>
              </a:lnSpc>
            </a:pPr>
            <a:r>
              <a:rPr lang="zh-CN" altLang="en-US" sz="2400" dirty="0">
                <a:latin typeface="Arial" charset="0"/>
              </a:rPr>
              <a:t>各部件间的数据通路设计，有两种方案：</a:t>
            </a:r>
          </a:p>
          <a:p>
            <a:pPr>
              <a:lnSpc>
                <a:spcPct val="11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第一种</a:t>
            </a:r>
            <a:r>
              <a:rPr lang="zh-CN" altLang="en-US" sz="2400" dirty="0">
                <a:latin typeface="Arial" charset="0"/>
              </a:rPr>
              <a:t>是在所有需要传送数据的部件之间创建一条</a:t>
            </a: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直接通路</a:t>
            </a:r>
            <a:r>
              <a:rPr lang="zh-CN" altLang="en-US" sz="2400" dirty="0">
                <a:latin typeface="Arial" charset="0"/>
              </a:rPr>
              <a:t>，这种方案对于很小的计算机系统来说是可行的，但是如果所要设计的</a:t>
            </a:r>
            <a:r>
              <a:rPr lang="en-US" altLang="zh-CN" sz="2400" dirty="0">
                <a:latin typeface="Arial" charset="0"/>
              </a:rPr>
              <a:t>CPU</a:t>
            </a:r>
            <a:r>
              <a:rPr lang="zh-CN" altLang="en-US" sz="2400" dirty="0">
                <a:latin typeface="Arial" charset="0"/>
              </a:rPr>
              <a:t>的复杂度增加的话，用这种方案来设计数据通路将变得越来越不现实。</a:t>
            </a:r>
            <a:r>
              <a:rPr lang="zh-CN" altLang="en-US" sz="2400" dirty="0">
                <a:solidFill>
                  <a:srgbClr val="339966"/>
                </a:solidFill>
                <a:latin typeface="Arial" charset="0"/>
              </a:rPr>
              <a:t>（单周期</a:t>
            </a:r>
            <a:r>
              <a:rPr lang="en-US" altLang="zh-CN" sz="2400" dirty="0">
                <a:solidFill>
                  <a:srgbClr val="339966"/>
                </a:solidFill>
                <a:latin typeface="Arial" charset="0"/>
              </a:rPr>
              <a:t>CPU</a:t>
            </a:r>
            <a:r>
              <a:rPr lang="zh-CN" altLang="en-US" sz="2400" dirty="0">
                <a:solidFill>
                  <a:srgbClr val="339966"/>
                </a:solidFill>
                <a:latin typeface="Arial" charset="0"/>
              </a:rPr>
              <a:t>的简单方案）</a:t>
            </a:r>
          </a:p>
          <a:p>
            <a:pPr>
              <a:lnSpc>
                <a:spcPct val="11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第二种方案</a:t>
            </a:r>
            <a:r>
              <a:rPr lang="zh-CN" altLang="en-US" sz="2400" dirty="0">
                <a:latin typeface="Arial" charset="0"/>
              </a:rPr>
              <a:t>是在</a:t>
            </a:r>
            <a:r>
              <a:rPr lang="en-US" altLang="zh-CN" sz="2400" dirty="0">
                <a:latin typeface="Arial" charset="0"/>
              </a:rPr>
              <a:t>CPU</a:t>
            </a:r>
            <a:r>
              <a:rPr lang="zh-CN" altLang="en-US" sz="2400" dirty="0">
                <a:latin typeface="Arial" charset="0"/>
              </a:rPr>
              <a:t>内部创建一条</a:t>
            </a:r>
            <a:r>
              <a:rPr lang="zh-CN" altLang="en-US" sz="2400" dirty="0">
                <a:solidFill>
                  <a:srgbClr val="FF0000"/>
                </a:solidFill>
                <a:latin typeface="Arial" charset="0"/>
              </a:rPr>
              <a:t>总线</a:t>
            </a:r>
            <a:r>
              <a:rPr lang="zh-CN" altLang="en-US" sz="2400" dirty="0">
                <a:latin typeface="Arial" charset="0"/>
              </a:rPr>
              <a:t>，并且在各个部件之间使用总线来传递数据。</a:t>
            </a:r>
            <a:r>
              <a:rPr lang="zh-CN" altLang="en-US" sz="2400" dirty="0">
                <a:solidFill>
                  <a:srgbClr val="339966"/>
                </a:solidFill>
                <a:latin typeface="Arial" charset="0"/>
              </a:rPr>
              <a:t>（多周期</a:t>
            </a:r>
            <a:r>
              <a:rPr lang="en-US" altLang="zh-CN" sz="2400" dirty="0">
                <a:solidFill>
                  <a:srgbClr val="339966"/>
                </a:solidFill>
                <a:latin typeface="Arial" charset="0"/>
              </a:rPr>
              <a:t>CPU</a:t>
            </a:r>
            <a:r>
              <a:rPr lang="zh-CN" altLang="en-US" sz="2400" dirty="0">
                <a:solidFill>
                  <a:srgbClr val="339966"/>
                </a:solidFill>
                <a:latin typeface="Arial" charset="0"/>
              </a:rPr>
              <a:t>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7759E7-4E46-47FC-9B42-903FA3A0164F}" type="slidenum">
              <a:rPr lang="en-US" altLang="zh-CN"/>
              <a:pPr/>
              <a:t>32</a:t>
            </a:fld>
            <a:endParaRPr lang="en-US" altLang="zh-CN"/>
          </a:p>
        </p:txBody>
      </p:sp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7.2</a:t>
            </a:r>
            <a:r>
              <a:rPr lang="zh-CN" altLang="en-US" dirty="0"/>
              <a:t>数据通路和指令的执行过程</a:t>
            </a:r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25538"/>
            <a:ext cx="8064500" cy="532779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>
                <a:latin typeface="Arial" charset="0"/>
              </a:rPr>
              <a:t>确定系统结构和建立数据通路的依据：指令系统中各种指令所需。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 smtClean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、分析指令系统的指令格式和各指令功能；</a:t>
            </a:r>
            <a:endParaRPr lang="en-US" altLang="zh-CN" b="1" dirty="0" smtClean="0">
              <a:solidFill>
                <a:srgbClr val="0000FF"/>
              </a:solidFill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en-US" altLang="zh-CN" b="1" dirty="0" smtClean="0">
                <a:solidFill>
                  <a:srgbClr val="0000FF"/>
                </a:solidFill>
                <a:latin typeface="Arial" charset="0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、确定系统结构（总线连接</a:t>
            </a:r>
            <a:r>
              <a:rPr lang="en-US" altLang="zh-CN" b="1" dirty="0" smtClean="0">
                <a:solidFill>
                  <a:srgbClr val="0000FF"/>
                </a:solidFill>
                <a:latin typeface="Arial" charset="0"/>
              </a:rPr>
              <a:t>/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直接连接、单周期</a:t>
            </a:r>
            <a:r>
              <a:rPr lang="en-US" altLang="zh-CN" b="1" dirty="0" smtClean="0">
                <a:solidFill>
                  <a:srgbClr val="0000FF"/>
                </a:solidFill>
                <a:latin typeface="Arial" charset="0"/>
              </a:rPr>
              <a:t>/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多周期）</a:t>
            </a:r>
            <a:endParaRPr lang="en-US" altLang="zh-CN" b="1" dirty="0" smtClean="0">
              <a:solidFill>
                <a:srgbClr val="0000FF"/>
              </a:solidFill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、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确定实现各条（或各类型）指令功能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所需的部件；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、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在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部件之间建立数据通路；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 smtClean="0">
                <a:solidFill>
                  <a:srgbClr val="0000FF"/>
                </a:solidFill>
                <a:latin typeface="Arial" charset="0"/>
              </a:rPr>
              <a:t>5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、确定各条指令对应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的控制信号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。</a:t>
            </a:r>
            <a:endParaRPr lang="zh-CN" altLang="en-US" b="1" dirty="0">
              <a:solidFill>
                <a:srgbClr val="0000FF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7.2</a:t>
            </a:r>
            <a:r>
              <a:rPr lang="zh-CN" altLang="en-US" dirty="0" smtClean="0"/>
              <a:t>数据通路和指令的执行过程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954AF8-9A07-4C2D-9135-0D5FE4B833BD}" type="slidenum">
              <a:rPr lang="en-US" altLang="zh-CN" smtClean="0"/>
              <a:pPr/>
              <a:t>33</a:t>
            </a:fld>
            <a:endParaRPr lang="en-US" altLang="zh-CN"/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gray">
          <a:xfrm>
            <a:off x="1776413" y="1381125"/>
            <a:ext cx="474027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gray">
          <a:xfrm>
            <a:off x="1360488" y="1268413"/>
            <a:ext cx="747712" cy="6477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Text Box 14"/>
          <p:cNvSpPr txBox="1">
            <a:spLocks noChangeArrowheads="1"/>
          </p:cNvSpPr>
          <p:nvPr/>
        </p:nvSpPr>
        <p:spPr bwMode="gray">
          <a:xfrm>
            <a:off x="2025650" y="1389063"/>
            <a:ext cx="4346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zh-CN" altLang="en-US" b="1" dirty="0" smtClean="0">
                <a:latin typeface="黑体" pitchFamily="2" charset="-122"/>
              </a:rPr>
              <a:t> </a:t>
            </a:r>
            <a:r>
              <a:rPr lang="zh-CN" altLang="en-US" b="1" dirty="0" smtClean="0">
                <a:latin typeface="黑体" pitchFamily="2" charset="-122"/>
                <a:hlinkClick r:id="rId2" action="ppaction://hlinksldjump"/>
              </a:rPr>
              <a:t>简单计算机的数据通路设计</a:t>
            </a:r>
            <a:endParaRPr lang="zh-CN" altLang="en-US" b="1" dirty="0">
              <a:latin typeface="黑体" pitchFamily="2" charset="-122"/>
            </a:endParaRPr>
          </a:p>
        </p:txBody>
      </p:sp>
      <p:sp>
        <p:nvSpPr>
          <p:cNvPr id="7" name="Text Box 15"/>
          <p:cNvSpPr txBox="1">
            <a:spLocks noChangeArrowheads="1"/>
          </p:cNvSpPr>
          <p:nvPr/>
        </p:nvSpPr>
        <p:spPr bwMode="gray">
          <a:xfrm>
            <a:off x="1392238" y="1393825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zh-CN" altLang="en-US" sz="2000" b="1" dirty="0" smtClean="0">
                <a:solidFill>
                  <a:schemeClr val="bg1"/>
                </a:solidFill>
                <a:latin typeface="黑体" pitchFamily="2" charset="-122"/>
              </a:rPr>
              <a:t>一</a:t>
            </a:r>
            <a:endParaRPr lang="en-US" altLang="zh-CN" sz="2000" b="1" dirty="0">
              <a:solidFill>
                <a:schemeClr val="bg1"/>
              </a:solidFill>
              <a:latin typeface="黑体" pitchFamily="2" charset="-122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gray">
          <a:xfrm>
            <a:off x="1703933" y="2258566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gray">
          <a:xfrm>
            <a:off x="1288008" y="2133153"/>
            <a:ext cx="747712" cy="720725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gray">
          <a:xfrm>
            <a:off x="1703933" y="3227114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tx2">
                  <a:gamma/>
                  <a:tint val="21176"/>
                  <a:invGamma/>
                </a:schemeClr>
              </a:gs>
              <a:gs pos="100000">
                <a:schemeClr val="tx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gray">
          <a:xfrm>
            <a:off x="1288008" y="3101702"/>
            <a:ext cx="747712" cy="720725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gray">
          <a:xfrm>
            <a:off x="1703933" y="4201839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folHlink">
                  <a:gamma/>
                  <a:tint val="21176"/>
                  <a:invGamma/>
                </a:schemeClr>
              </a:gs>
              <a:gs pos="100000">
                <a:schemeClr val="folHlink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13" name="AutoShape 11"/>
          <p:cNvSpPr>
            <a:spLocks noChangeArrowheads="1"/>
          </p:cNvSpPr>
          <p:nvPr/>
        </p:nvSpPr>
        <p:spPr bwMode="gray">
          <a:xfrm>
            <a:off x="1268743" y="4068448"/>
            <a:ext cx="747712" cy="720725"/>
          </a:xfrm>
          <a:prstGeom prst="diamond">
            <a:avLst/>
          </a:prstGeom>
          <a:solidFill>
            <a:schemeClr val="fol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sp>
        <p:nvSpPr>
          <p:cNvPr id="14" name="Text Box 16"/>
          <p:cNvSpPr txBox="1">
            <a:spLocks noChangeArrowheads="1"/>
          </p:cNvSpPr>
          <p:nvPr/>
        </p:nvSpPr>
        <p:spPr bwMode="gray">
          <a:xfrm>
            <a:off x="1953170" y="2299841"/>
            <a:ext cx="43894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b="1" dirty="0">
                <a:latin typeface="黑体" panose="02010609060101010101" pitchFamily="49" charset="-122"/>
              </a:rPr>
              <a:t> </a:t>
            </a:r>
            <a:r>
              <a:rPr lang="zh-CN" altLang="en-US" b="1" dirty="0" smtClean="0">
                <a:latin typeface="黑体" panose="02010609060101010101" pitchFamily="49" charset="-122"/>
                <a:hlinkClick r:id="rId3" action="ppaction://hlinksldjump"/>
              </a:rPr>
              <a:t>简单计算机指令的执行过程</a:t>
            </a:r>
            <a:endParaRPr lang="zh-CN" altLang="en-US" dirty="0">
              <a:latin typeface="黑体" panose="02010609060101010101" pitchFamily="49" charset="-122"/>
            </a:endParaRPr>
          </a:p>
        </p:txBody>
      </p:sp>
      <p:sp>
        <p:nvSpPr>
          <p:cNvPr id="15" name="Text Box 17"/>
          <p:cNvSpPr txBox="1">
            <a:spLocks noChangeArrowheads="1"/>
          </p:cNvSpPr>
          <p:nvPr/>
        </p:nvSpPr>
        <p:spPr bwMode="gray">
          <a:xfrm>
            <a:off x="1319758" y="2303016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黑体" panose="02010609060101010101" pitchFamily="49" charset="-122"/>
              </a:rPr>
              <a:t> 二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sp>
        <p:nvSpPr>
          <p:cNvPr id="16" name="Text Box 18"/>
          <p:cNvSpPr txBox="1">
            <a:spLocks noChangeArrowheads="1"/>
          </p:cNvSpPr>
          <p:nvPr/>
        </p:nvSpPr>
        <p:spPr bwMode="gray">
          <a:xfrm>
            <a:off x="1953170" y="3260452"/>
            <a:ext cx="487521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 dirty="0" smtClean="0">
                <a:latin typeface="黑体" panose="02010609060101010101" pitchFamily="49" charset="-122"/>
              </a:rPr>
              <a:t> </a:t>
            </a:r>
            <a:r>
              <a:rPr lang="en-US" altLang="zh-CN" b="1" dirty="0" smtClean="0">
                <a:latin typeface="黑体" panose="02010609060101010101" pitchFamily="49" charset="-122"/>
                <a:hlinkClick r:id="rId4" action="ppaction://hlinksldjump"/>
              </a:rPr>
              <a:t>MIPS</a:t>
            </a:r>
            <a:r>
              <a:rPr lang="zh-CN" altLang="en-US" b="1" dirty="0" smtClean="0">
                <a:latin typeface="黑体" panose="02010609060101010101" pitchFamily="49" charset="-122"/>
                <a:hlinkClick r:id="rId4" action="ppaction://hlinksldjump"/>
              </a:rPr>
              <a:t>单周期</a:t>
            </a:r>
            <a:r>
              <a:rPr lang="en-US" altLang="zh-CN" b="1" dirty="0" smtClean="0">
                <a:latin typeface="黑体" panose="02010609060101010101" pitchFamily="49" charset="-122"/>
                <a:hlinkClick r:id="rId4" action="ppaction://hlinksldjump"/>
              </a:rPr>
              <a:t>CPU</a:t>
            </a:r>
            <a:r>
              <a:rPr lang="zh-CN" altLang="en-US" b="1" dirty="0" smtClean="0">
                <a:latin typeface="黑体" panose="02010609060101010101" pitchFamily="49" charset="-122"/>
                <a:hlinkClick r:id="rId4" action="ppaction://hlinksldjump"/>
              </a:rPr>
              <a:t>数据通路设计</a:t>
            </a:r>
            <a:endParaRPr lang="zh-CN" altLang="en-US" dirty="0">
              <a:latin typeface="黑体" panose="02010609060101010101" pitchFamily="49" charset="-122"/>
            </a:endParaRPr>
          </a:p>
        </p:txBody>
      </p:sp>
      <p:sp>
        <p:nvSpPr>
          <p:cNvPr id="17" name="Text Box 19"/>
          <p:cNvSpPr txBox="1">
            <a:spLocks noChangeArrowheads="1"/>
          </p:cNvSpPr>
          <p:nvPr/>
        </p:nvSpPr>
        <p:spPr bwMode="gray">
          <a:xfrm>
            <a:off x="1319758" y="3312839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黑体" panose="02010609060101010101" pitchFamily="49" charset="-122"/>
              </a:rPr>
              <a:t> 三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sp>
        <p:nvSpPr>
          <p:cNvPr id="18" name="Text Box 24"/>
          <p:cNvSpPr txBox="1">
            <a:spLocks noChangeArrowheads="1"/>
          </p:cNvSpPr>
          <p:nvPr/>
        </p:nvSpPr>
        <p:spPr bwMode="gray">
          <a:xfrm>
            <a:off x="1996033" y="4266927"/>
            <a:ext cx="473620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 dirty="0" smtClean="0">
                <a:latin typeface="黑体" panose="02010609060101010101" pitchFamily="49" charset="-122"/>
              </a:rPr>
              <a:t> </a:t>
            </a:r>
            <a:r>
              <a:rPr lang="en-US" altLang="zh-CN" b="1" dirty="0" smtClean="0">
                <a:latin typeface="黑体" panose="02010609060101010101" pitchFamily="49" charset="-122"/>
                <a:hlinkClick r:id="rId5" action="ppaction://hlinksldjump"/>
              </a:rPr>
              <a:t>MIPS</a:t>
            </a:r>
            <a:r>
              <a:rPr lang="zh-CN" altLang="en-US" b="1" dirty="0" smtClean="0">
                <a:latin typeface="黑体" panose="02010609060101010101" pitchFamily="49" charset="-122"/>
                <a:hlinkClick r:id="rId5" action="ppaction://hlinksldjump"/>
              </a:rPr>
              <a:t>单周期</a:t>
            </a:r>
            <a:r>
              <a:rPr lang="en-US" altLang="zh-CN" b="1" dirty="0" smtClean="0">
                <a:latin typeface="黑体" panose="02010609060101010101" pitchFamily="49" charset="-122"/>
                <a:hlinkClick r:id="rId5" action="ppaction://hlinksldjump"/>
              </a:rPr>
              <a:t>CPU</a:t>
            </a:r>
            <a:r>
              <a:rPr lang="zh-CN" altLang="en-US" b="1" dirty="0" smtClean="0">
                <a:latin typeface="黑体" panose="02010609060101010101" pitchFamily="49" charset="-122"/>
                <a:hlinkClick r:id="rId5" action="ppaction://hlinksldjump"/>
              </a:rPr>
              <a:t>指令的执行过程</a:t>
            </a:r>
            <a:endParaRPr lang="zh-CN" altLang="en-US" b="1" dirty="0">
              <a:latin typeface="黑体" panose="02010609060101010101" pitchFamily="49" charset="-122"/>
            </a:endParaRPr>
          </a:p>
        </p:txBody>
      </p:sp>
      <p:sp>
        <p:nvSpPr>
          <p:cNvPr id="19" name="Text Box 15"/>
          <p:cNvSpPr txBox="1">
            <a:spLocks noChangeArrowheads="1"/>
          </p:cNvSpPr>
          <p:nvPr/>
        </p:nvSpPr>
        <p:spPr bwMode="gray">
          <a:xfrm>
            <a:off x="1307285" y="4238624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黑体" panose="02010609060101010101" pitchFamily="49" charset="-122"/>
              </a:rPr>
              <a:t> 四</a:t>
            </a:r>
            <a:endParaRPr lang="en-US" altLang="zh-CN" sz="2000" b="1" dirty="0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pic>
        <p:nvPicPr>
          <p:cNvPr id="21" name="Picture 54" descr="back11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37288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3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一、</a:t>
            </a:r>
            <a:r>
              <a:rPr lang="zh-CN" altLang="en-US" dirty="0">
                <a:latin typeface="黑体" pitchFamily="2" charset="-122"/>
              </a:rPr>
              <a:t>简单计算机的数据通路设计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简单模型机：</a:t>
            </a:r>
            <a:endParaRPr lang="en-US" altLang="zh-CN" dirty="0" smtClean="0"/>
          </a:p>
          <a:p>
            <a:pPr lvl="1"/>
            <a:r>
              <a:rPr lang="en-US" altLang="zh-CN" b="1" dirty="0" smtClean="0"/>
              <a:t>8</a:t>
            </a:r>
            <a:r>
              <a:rPr lang="zh-CN" altLang="en-US" b="1" dirty="0" smtClean="0"/>
              <a:t>位机器字长；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指令格式及寻址方式见第</a:t>
            </a:r>
            <a:r>
              <a:rPr lang="en-US" altLang="zh-CN" b="1" dirty="0" smtClean="0"/>
              <a:t>6</a:t>
            </a:r>
            <a:r>
              <a:rPr lang="zh-CN" altLang="en-US" b="1" dirty="0" smtClean="0"/>
              <a:t>章；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采用总线形式连接各部件；</a:t>
            </a:r>
            <a:endParaRPr lang="zh-CN" altLang="en-US" b="1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954AF8-9A07-4C2D-9135-0D5FE4B833BD}" type="slidenum">
              <a:rPr lang="en-US" altLang="zh-CN" smtClean="0"/>
              <a:pPr/>
              <a:t>34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566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灯片编号占位符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2A8FCE5C-99AB-4D7E-B13F-D6B8D0A46D95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35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47108" name="Object 4"/>
          <p:cNvGraphicFramePr>
            <a:graphicFrameLocks noChangeAspect="1"/>
          </p:cNvGraphicFramePr>
          <p:nvPr/>
        </p:nvGraphicFramePr>
        <p:xfrm>
          <a:off x="900113" y="908050"/>
          <a:ext cx="7164387" cy="5459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683" name="Visio" r:id="rId4" imgW="5962644" imgH="4533840" progId="Visio.Drawing.11">
                  <p:embed/>
                </p:oleObj>
              </mc:Choice>
              <mc:Fallback>
                <p:oleObj name="Visio" r:id="rId4" imgW="5962644" imgH="453384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908050"/>
                        <a:ext cx="7164387" cy="5459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8" name="Rectangle 5"/>
          <p:cNvSpPr>
            <a:spLocks noChangeArrowheads="1"/>
          </p:cNvSpPr>
          <p:nvPr/>
        </p:nvSpPr>
        <p:spPr bwMode="auto">
          <a:xfrm>
            <a:off x="944563" y="409575"/>
            <a:ext cx="7685087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黑体" panose="02010609060101010101" pitchFamily="49" charset="-122"/>
              </a:rPr>
              <a:t>简单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</a:rPr>
              <a:t>计算机系统的结构</a:t>
            </a:r>
          </a:p>
        </p:txBody>
      </p:sp>
      <p:grpSp>
        <p:nvGrpSpPr>
          <p:cNvPr id="47116" name="Group 12"/>
          <p:cNvGrpSpPr>
            <a:grpSpLocks/>
          </p:cNvGrpSpPr>
          <p:nvPr/>
        </p:nvGrpSpPr>
        <p:grpSpPr bwMode="auto">
          <a:xfrm>
            <a:off x="1692275" y="1052513"/>
            <a:ext cx="6480175" cy="3024187"/>
            <a:chOff x="1066" y="663"/>
            <a:chExt cx="4082" cy="1905"/>
          </a:xfrm>
        </p:grpSpPr>
        <p:sp>
          <p:nvSpPr>
            <p:cNvPr id="57351" name="Line 6"/>
            <p:cNvSpPr>
              <a:spLocks noChangeShapeType="1"/>
            </p:cNvSpPr>
            <p:nvPr/>
          </p:nvSpPr>
          <p:spPr bwMode="auto">
            <a:xfrm>
              <a:off x="1791" y="663"/>
              <a:ext cx="3357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352" name="Line 7"/>
            <p:cNvSpPr>
              <a:spLocks noChangeShapeType="1"/>
            </p:cNvSpPr>
            <p:nvPr/>
          </p:nvSpPr>
          <p:spPr bwMode="auto">
            <a:xfrm>
              <a:off x="5148" y="663"/>
              <a:ext cx="0" cy="186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353" name="Line 8"/>
            <p:cNvSpPr>
              <a:spLocks noChangeShapeType="1"/>
            </p:cNvSpPr>
            <p:nvPr/>
          </p:nvSpPr>
          <p:spPr bwMode="auto">
            <a:xfrm flipH="1">
              <a:off x="1066" y="2568"/>
              <a:ext cx="4082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354" name="Line 9"/>
            <p:cNvSpPr>
              <a:spLocks noChangeShapeType="1"/>
            </p:cNvSpPr>
            <p:nvPr/>
          </p:nvSpPr>
          <p:spPr bwMode="auto">
            <a:xfrm flipV="1">
              <a:off x="1066" y="1933"/>
              <a:ext cx="0" cy="635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355" name="Line 10"/>
            <p:cNvSpPr>
              <a:spLocks noChangeShapeType="1"/>
            </p:cNvSpPr>
            <p:nvPr/>
          </p:nvSpPr>
          <p:spPr bwMode="auto">
            <a:xfrm>
              <a:off x="1066" y="1933"/>
              <a:ext cx="725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356" name="Line 11"/>
            <p:cNvSpPr>
              <a:spLocks noChangeShapeType="1"/>
            </p:cNvSpPr>
            <p:nvPr/>
          </p:nvSpPr>
          <p:spPr bwMode="auto">
            <a:xfrm flipV="1">
              <a:off x="1791" y="663"/>
              <a:ext cx="0" cy="127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7117" name="Text Box 13"/>
          <p:cNvSpPr txBox="1">
            <a:spLocks noChangeArrowheads="1"/>
          </p:cNvSpPr>
          <p:nvPr/>
        </p:nvSpPr>
        <p:spPr bwMode="auto">
          <a:xfrm>
            <a:off x="6948488" y="3284538"/>
            <a:ext cx="115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b="1">
                <a:solidFill>
                  <a:srgbClr val="3333CC"/>
                </a:solidFill>
              </a:rPr>
              <a:t>控制器</a:t>
            </a:r>
          </a:p>
        </p:txBody>
      </p:sp>
    </p:spTree>
    <p:extLst>
      <p:ext uri="{BB962C8B-B14F-4D97-AF65-F5344CB8AC3E}">
        <p14:creationId xmlns:p14="http://schemas.microsoft.com/office/powerpoint/2010/main" val="130950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710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7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7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FDC30F63-0C2A-4466-9752-0A4EACA15CE3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36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59395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1</a:t>
            </a:r>
            <a:r>
              <a:rPr lang="zh-CN" altLang="en-US" smtClean="0"/>
              <a:t>、访存的数据通路：</a:t>
            </a:r>
          </a:p>
        </p:txBody>
      </p:sp>
      <p:graphicFrame>
        <p:nvGraphicFramePr>
          <p:cNvPr id="59396" name="Object 4"/>
          <p:cNvGraphicFramePr>
            <a:graphicFrameLocks noGrp="1" noChangeAspect="1"/>
          </p:cNvGraphicFramePr>
          <p:nvPr>
            <p:ph sz="half" idx="4294967295"/>
          </p:nvPr>
        </p:nvGraphicFramePr>
        <p:xfrm>
          <a:off x="2843213" y="981075"/>
          <a:ext cx="6084887" cy="463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1706" name="Visio" r:id="rId4" imgW="5962644" imgH="4533840" progId="Visio.Drawing.11">
                  <p:embed/>
                </p:oleObj>
              </mc:Choice>
              <mc:Fallback>
                <p:oleObj name="Visio" r:id="rId4" imgW="5962644" imgH="453384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213" y="981075"/>
                        <a:ext cx="6084887" cy="4632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9" name="Line 11"/>
          <p:cNvSpPr>
            <a:spLocks noChangeShapeType="1"/>
          </p:cNvSpPr>
          <p:nvPr/>
        </p:nvSpPr>
        <p:spPr bwMode="auto">
          <a:xfrm>
            <a:off x="3708400" y="2565400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0" name="Line 12"/>
          <p:cNvSpPr>
            <a:spLocks noChangeShapeType="1"/>
          </p:cNvSpPr>
          <p:nvPr/>
        </p:nvSpPr>
        <p:spPr bwMode="auto">
          <a:xfrm>
            <a:off x="4356100" y="2708275"/>
            <a:ext cx="0" cy="360363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1" name="Line 13"/>
          <p:cNvSpPr>
            <a:spLocks noChangeShapeType="1"/>
          </p:cNvSpPr>
          <p:nvPr/>
        </p:nvSpPr>
        <p:spPr bwMode="auto">
          <a:xfrm>
            <a:off x="6443663" y="3933825"/>
            <a:ext cx="0" cy="1008063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2" name="Line 14"/>
          <p:cNvSpPr>
            <a:spLocks noChangeShapeType="1"/>
          </p:cNvSpPr>
          <p:nvPr/>
        </p:nvSpPr>
        <p:spPr bwMode="auto">
          <a:xfrm>
            <a:off x="3708400" y="3933825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3" name="Line 15"/>
          <p:cNvSpPr>
            <a:spLocks noChangeShapeType="1"/>
          </p:cNvSpPr>
          <p:nvPr/>
        </p:nvSpPr>
        <p:spPr bwMode="auto">
          <a:xfrm>
            <a:off x="4356100" y="3429000"/>
            <a:ext cx="0" cy="360363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4" name="Line 16"/>
          <p:cNvSpPr>
            <a:spLocks noChangeShapeType="1"/>
          </p:cNvSpPr>
          <p:nvPr/>
        </p:nvSpPr>
        <p:spPr bwMode="auto">
          <a:xfrm flipV="1">
            <a:off x="6804025" y="4581525"/>
            <a:ext cx="0" cy="43180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5" name="Line 17"/>
          <p:cNvSpPr>
            <a:spLocks noChangeShapeType="1"/>
          </p:cNvSpPr>
          <p:nvPr/>
        </p:nvSpPr>
        <p:spPr bwMode="auto">
          <a:xfrm>
            <a:off x="3779838" y="4508500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6" name="Line 18"/>
          <p:cNvSpPr>
            <a:spLocks noChangeShapeType="1"/>
          </p:cNvSpPr>
          <p:nvPr/>
        </p:nvSpPr>
        <p:spPr bwMode="auto">
          <a:xfrm flipV="1">
            <a:off x="7092950" y="3500438"/>
            <a:ext cx="0" cy="792162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7" name="Rectangle 19"/>
          <p:cNvSpPr>
            <a:spLocks noChangeArrowheads="1"/>
          </p:cNvSpPr>
          <p:nvPr/>
        </p:nvSpPr>
        <p:spPr bwMode="auto">
          <a:xfrm>
            <a:off x="3779838" y="3141663"/>
            <a:ext cx="1079500" cy="358775"/>
          </a:xfrm>
          <a:prstGeom prst="rect">
            <a:avLst/>
          </a:prstGeom>
          <a:solidFill>
            <a:schemeClr val="accent1">
              <a:alpha val="14117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8148" name="Rectangle 20"/>
          <p:cNvSpPr>
            <a:spLocks noChangeArrowheads="1"/>
          </p:cNvSpPr>
          <p:nvPr/>
        </p:nvSpPr>
        <p:spPr bwMode="auto">
          <a:xfrm>
            <a:off x="6516688" y="3141663"/>
            <a:ext cx="1079500" cy="358775"/>
          </a:xfrm>
          <a:prstGeom prst="rect">
            <a:avLst/>
          </a:prstGeom>
          <a:solidFill>
            <a:schemeClr val="accent1">
              <a:alpha val="14902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8149" name="Rectangle 21"/>
          <p:cNvSpPr>
            <a:spLocks noChangeArrowheads="1"/>
          </p:cNvSpPr>
          <p:nvPr/>
        </p:nvSpPr>
        <p:spPr bwMode="auto">
          <a:xfrm>
            <a:off x="395288" y="1268413"/>
            <a:ext cx="2746375" cy="453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52425" indent="-352425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1081088" indent="-4572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717675" indent="-4572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2354263" indent="-4572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990850" indent="-4572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344805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90525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436245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81965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</a:rPr>
              <a:t>存储器读操作</a:t>
            </a:r>
            <a:r>
              <a:rPr lang="zh-CN" altLang="en-US">
                <a:latin typeface="Arial" panose="020B0604020202020204" pitchFamily="34" charset="0"/>
              </a:rPr>
              <a:t>：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①送地址到地址寄存器</a:t>
            </a:r>
            <a:r>
              <a:rPr lang="en-US" altLang="zh-CN" sz="2400">
                <a:latin typeface="Arial" panose="020B0604020202020204" pitchFamily="34" charset="0"/>
              </a:rPr>
              <a:t>AR</a:t>
            </a:r>
            <a:r>
              <a:rPr lang="zh-CN" altLang="en-US" sz="2400">
                <a:latin typeface="Arial" panose="020B0604020202020204" pitchFamily="34" charset="0"/>
              </a:rPr>
              <a:t>；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②发送存储器读信号，启动存储器读操作；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③将读出的数据从数据总线上接收至数据寄存器</a:t>
            </a:r>
            <a:r>
              <a:rPr lang="en-US" altLang="zh-CN" sz="2400">
                <a:latin typeface="Arial" panose="020B0604020202020204" pitchFamily="34" charset="0"/>
              </a:rPr>
              <a:t>DR</a:t>
            </a:r>
            <a:r>
              <a:rPr lang="zh-CN" altLang="en-US" sz="2400">
                <a:latin typeface="Arial" panose="020B0604020202020204" pitchFamily="34" charset="0"/>
              </a:rPr>
              <a:t>。</a:t>
            </a:r>
          </a:p>
        </p:txBody>
      </p:sp>
      <p:sp>
        <p:nvSpPr>
          <p:cNvPr id="48151" name="Rectangle 23"/>
          <p:cNvSpPr>
            <a:spLocks noChangeArrowheads="1"/>
          </p:cNvSpPr>
          <p:nvPr/>
        </p:nvSpPr>
        <p:spPr bwMode="auto">
          <a:xfrm>
            <a:off x="1619250" y="5876925"/>
            <a:ext cx="51847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FF0000"/>
                </a:solidFill>
              </a:rPr>
              <a:t>在</a:t>
            </a:r>
            <a:r>
              <a:rPr lang="en-US" altLang="zh-CN" b="1">
                <a:solidFill>
                  <a:srgbClr val="FF0000"/>
                </a:solidFill>
              </a:rPr>
              <a:t>1</a:t>
            </a:r>
            <a:r>
              <a:rPr lang="zh-CN" altLang="en-US" b="1">
                <a:solidFill>
                  <a:srgbClr val="FF0000"/>
                </a:solidFill>
              </a:rPr>
              <a:t>个</a:t>
            </a:r>
            <a:r>
              <a:rPr lang="en-US" altLang="zh-CN" b="1">
                <a:solidFill>
                  <a:srgbClr val="FF0000"/>
                </a:solidFill>
              </a:rPr>
              <a:t>CPU</a:t>
            </a:r>
            <a:r>
              <a:rPr lang="zh-CN" altLang="en-US" b="1">
                <a:solidFill>
                  <a:srgbClr val="FF0000"/>
                </a:solidFill>
              </a:rPr>
              <a:t>周期内完成</a:t>
            </a:r>
          </a:p>
        </p:txBody>
      </p:sp>
    </p:spTree>
    <p:extLst>
      <p:ext uri="{BB962C8B-B14F-4D97-AF65-F5344CB8AC3E}">
        <p14:creationId xmlns:p14="http://schemas.microsoft.com/office/powerpoint/2010/main" val="18531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939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814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8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8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35" presetClass="emph" presetSubtype="0" repeatCount="3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1" dur="1000" fill="hold"/>
                                        <p:tgtEl>
                                          <p:spTgt spid="48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xit" presetSubtype="4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48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37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" dur="500"/>
                                        <p:tgtEl>
                                          <p:spTgt spid="48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8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8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8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8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5" presetClass="emph" presetSubtype="0" repeatCount="3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1000" fill="hold"/>
                                        <p:tgtEl>
                                          <p:spTgt spid="4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72" presetID="22" presetClass="exit" presetSubtype="4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500"/>
                                        <p:tgtEl>
                                          <p:spTgt spid="48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xit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6" dur="500"/>
                                        <p:tgtEl>
                                          <p:spTgt spid="48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2" presetClass="exit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9" dur="500"/>
                                        <p:tgtEl>
                                          <p:spTgt spid="48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2" presetClass="exit" presetSubtype="4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2" dur="500"/>
                                        <p:tgtEl>
                                          <p:spTgt spid="48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2" presetClass="exit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5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500"/>
                                        <p:tgtEl>
                                          <p:spTgt spid="48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xit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1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94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6" dur="1" fill="hold"/>
                                        <p:tgtEl>
                                          <p:spTgt spid="4815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9" grpId="0" animBg="1"/>
      <p:bldP spid="48139" grpId="1" animBg="1"/>
      <p:bldP spid="48140" grpId="0" animBg="1"/>
      <p:bldP spid="48140" grpId="1" animBg="1"/>
      <p:bldP spid="48141" grpId="0" animBg="1"/>
      <p:bldP spid="48141" grpId="1" animBg="1"/>
      <p:bldP spid="48141" grpId="2" animBg="1"/>
      <p:bldP spid="48142" grpId="0" animBg="1"/>
      <p:bldP spid="48142" grpId="1" animBg="1"/>
      <p:bldP spid="48143" grpId="0" animBg="1"/>
      <p:bldP spid="48143" grpId="1" animBg="1"/>
      <p:bldP spid="48144" grpId="0" animBg="1"/>
      <p:bldP spid="48144" grpId="1" animBg="1"/>
      <p:bldP spid="48145" grpId="0" animBg="1"/>
      <p:bldP spid="48145" grpId="1" animBg="1"/>
      <p:bldP spid="48146" grpId="0" animBg="1"/>
      <p:bldP spid="48146" grpId="1" animBg="1"/>
      <p:bldP spid="48147" grpId="0" animBg="1"/>
      <p:bldP spid="48147" grpId="1" animBg="1"/>
      <p:bldP spid="48148" grpId="0" animBg="1"/>
      <p:bldP spid="48148" grpId="1" animBg="1"/>
      <p:bldP spid="48149" grpId="0"/>
      <p:bldP spid="4815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C8A70A6C-248A-4A9A-8445-1433DC6BCD27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37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1</a:t>
            </a:r>
            <a:r>
              <a:rPr lang="zh-CN" altLang="en-US" smtClean="0"/>
              <a:t>、访存的数据通路：</a:t>
            </a:r>
          </a:p>
        </p:txBody>
      </p:sp>
      <p:graphicFrame>
        <p:nvGraphicFramePr>
          <p:cNvPr id="61444" name="Object 4"/>
          <p:cNvGraphicFramePr>
            <a:graphicFrameLocks noGrp="1" noChangeAspect="1"/>
          </p:cNvGraphicFramePr>
          <p:nvPr>
            <p:ph sz="half" idx="4294967295"/>
          </p:nvPr>
        </p:nvGraphicFramePr>
        <p:xfrm>
          <a:off x="2916238" y="1052513"/>
          <a:ext cx="6084887" cy="463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30" name="Visio" r:id="rId4" imgW="5962644" imgH="4533840" progId="Visio.Drawing.11">
                  <p:embed/>
                </p:oleObj>
              </mc:Choice>
              <mc:Fallback>
                <p:oleObj name="Visio" r:id="rId4" imgW="5962644" imgH="453384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1052513"/>
                        <a:ext cx="6084887" cy="4632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1317" name="Line 5"/>
          <p:cNvSpPr>
            <a:spLocks noChangeShapeType="1"/>
          </p:cNvSpPr>
          <p:nvPr/>
        </p:nvSpPr>
        <p:spPr bwMode="auto">
          <a:xfrm>
            <a:off x="3781425" y="2636838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18" name="Line 6"/>
          <p:cNvSpPr>
            <a:spLocks noChangeShapeType="1"/>
          </p:cNvSpPr>
          <p:nvPr/>
        </p:nvSpPr>
        <p:spPr bwMode="auto">
          <a:xfrm>
            <a:off x="4429125" y="2779713"/>
            <a:ext cx="0" cy="360362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19" name="Line 7"/>
          <p:cNvSpPr>
            <a:spLocks noChangeShapeType="1"/>
          </p:cNvSpPr>
          <p:nvPr/>
        </p:nvSpPr>
        <p:spPr bwMode="auto">
          <a:xfrm>
            <a:off x="6516688" y="4005263"/>
            <a:ext cx="0" cy="1008062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0" name="Line 8"/>
          <p:cNvSpPr>
            <a:spLocks noChangeShapeType="1"/>
          </p:cNvSpPr>
          <p:nvPr/>
        </p:nvSpPr>
        <p:spPr bwMode="auto">
          <a:xfrm>
            <a:off x="3781425" y="4005263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1" name="Line 9"/>
          <p:cNvSpPr>
            <a:spLocks noChangeShapeType="1"/>
          </p:cNvSpPr>
          <p:nvPr/>
        </p:nvSpPr>
        <p:spPr bwMode="auto">
          <a:xfrm>
            <a:off x="4429125" y="3500438"/>
            <a:ext cx="0" cy="360362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2" name="Line 10"/>
          <p:cNvSpPr>
            <a:spLocks noChangeShapeType="1"/>
          </p:cNvSpPr>
          <p:nvPr/>
        </p:nvSpPr>
        <p:spPr bwMode="auto">
          <a:xfrm>
            <a:off x="6877050" y="4652963"/>
            <a:ext cx="0" cy="43180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3" name="Line 11"/>
          <p:cNvSpPr>
            <a:spLocks noChangeShapeType="1"/>
          </p:cNvSpPr>
          <p:nvPr/>
        </p:nvSpPr>
        <p:spPr bwMode="auto">
          <a:xfrm>
            <a:off x="3852863" y="4579938"/>
            <a:ext cx="403225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4" name="Line 12"/>
          <p:cNvSpPr>
            <a:spLocks noChangeShapeType="1"/>
          </p:cNvSpPr>
          <p:nvPr/>
        </p:nvSpPr>
        <p:spPr bwMode="auto">
          <a:xfrm>
            <a:off x="7165975" y="3571875"/>
            <a:ext cx="0" cy="792163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5" name="Line 13"/>
          <p:cNvSpPr>
            <a:spLocks noChangeShapeType="1"/>
          </p:cNvSpPr>
          <p:nvPr/>
        </p:nvSpPr>
        <p:spPr bwMode="auto">
          <a:xfrm>
            <a:off x="7164388" y="2781300"/>
            <a:ext cx="0" cy="360363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1326" name="Rectangle 14"/>
          <p:cNvSpPr>
            <a:spLocks noChangeArrowheads="1"/>
          </p:cNvSpPr>
          <p:nvPr/>
        </p:nvSpPr>
        <p:spPr bwMode="auto">
          <a:xfrm>
            <a:off x="3851275" y="3213100"/>
            <a:ext cx="1081088" cy="360363"/>
          </a:xfrm>
          <a:prstGeom prst="rect">
            <a:avLst/>
          </a:prstGeom>
          <a:solidFill>
            <a:schemeClr val="accent1">
              <a:alpha val="14117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1327" name="Rectangle 15"/>
          <p:cNvSpPr>
            <a:spLocks noChangeArrowheads="1"/>
          </p:cNvSpPr>
          <p:nvPr/>
        </p:nvSpPr>
        <p:spPr bwMode="auto">
          <a:xfrm>
            <a:off x="6588125" y="3213100"/>
            <a:ext cx="1079500" cy="360363"/>
          </a:xfrm>
          <a:prstGeom prst="rect">
            <a:avLst/>
          </a:prstGeom>
          <a:solidFill>
            <a:schemeClr val="accent1">
              <a:alpha val="14117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1328" name="Rectangle 16"/>
          <p:cNvSpPr>
            <a:spLocks noChangeArrowheads="1"/>
          </p:cNvSpPr>
          <p:nvPr/>
        </p:nvSpPr>
        <p:spPr bwMode="auto">
          <a:xfrm>
            <a:off x="6227763" y="5084763"/>
            <a:ext cx="936625" cy="576262"/>
          </a:xfrm>
          <a:prstGeom prst="rect">
            <a:avLst/>
          </a:prstGeom>
          <a:solidFill>
            <a:schemeClr val="accent1">
              <a:alpha val="14902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1329" name="Rectangle 17"/>
          <p:cNvSpPr>
            <a:spLocks noChangeArrowheads="1"/>
          </p:cNvSpPr>
          <p:nvPr/>
        </p:nvSpPr>
        <p:spPr bwMode="auto">
          <a:xfrm>
            <a:off x="395288" y="1268413"/>
            <a:ext cx="2819400" cy="408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52425" indent="-352425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03263" indent="-1714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50938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</a:rPr>
              <a:t>存储器写操作</a:t>
            </a:r>
            <a:r>
              <a:rPr lang="zh-CN" altLang="en-US">
                <a:latin typeface="Arial" panose="020B0604020202020204" pitchFamily="34" charset="0"/>
              </a:rPr>
              <a:t>：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①送地址到地址寄存器</a:t>
            </a:r>
            <a:r>
              <a:rPr lang="en-US" altLang="zh-CN" sz="2400">
                <a:latin typeface="Arial" panose="020B0604020202020204" pitchFamily="34" charset="0"/>
              </a:rPr>
              <a:t>AR</a:t>
            </a:r>
            <a:r>
              <a:rPr lang="zh-CN" altLang="en-US" sz="2400">
                <a:latin typeface="Arial" panose="020B0604020202020204" pitchFamily="34" charset="0"/>
              </a:rPr>
              <a:t>；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②送数据到</a:t>
            </a:r>
            <a:r>
              <a:rPr lang="en-US" altLang="zh-CN" sz="2400">
                <a:latin typeface="Arial" panose="020B0604020202020204" pitchFamily="34" charset="0"/>
              </a:rPr>
              <a:t>DR</a:t>
            </a:r>
            <a:r>
              <a:rPr lang="zh-CN" altLang="en-US" sz="2400">
                <a:latin typeface="Arial" panose="020B0604020202020204" pitchFamily="34" charset="0"/>
              </a:rPr>
              <a:t>，</a:t>
            </a:r>
            <a:r>
              <a:rPr lang="en-US" altLang="zh-CN" sz="2400">
                <a:latin typeface="Arial" panose="020B0604020202020204" pitchFamily="34" charset="0"/>
              </a:rPr>
              <a:t>DR</a:t>
            </a:r>
            <a:r>
              <a:rPr lang="zh-CN" altLang="en-US" sz="2400">
                <a:latin typeface="Arial" panose="020B0604020202020204" pitchFamily="34" charset="0"/>
              </a:rPr>
              <a:t>将数据送到数据总线；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Arial" panose="020B0604020202020204" pitchFamily="34" charset="0"/>
              </a:rPr>
              <a:t>③控制器发送存储器写信号，启动存储器写操作</a:t>
            </a:r>
            <a:r>
              <a:rPr lang="zh-CN" altLang="en-US" b="0">
                <a:latin typeface="Arial" panose="020B0604020202020204" pitchFamily="34" charset="0"/>
              </a:rPr>
              <a:t>。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41331" name="Rectangle 19"/>
          <p:cNvSpPr>
            <a:spLocks noChangeArrowheads="1"/>
          </p:cNvSpPr>
          <p:nvPr/>
        </p:nvSpPr>
        <p:spPr bwMode="auto">
          <a:xfrm>
            <a:off x="1619250" y="5876925"/>
            <a:ext cx="51847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FF0000"/>
                </a:solidFill>
              </a:rPr>
              <a:t>在</a:t>
            </a:r>
            <a:r>
              <a:rPr lang="en-US" altLang="zh-CN" b="1">
                <a:solidFill>
                  <a:srgbClr val="FF0000"/>
                </a:solidFill>
              </a:rPr>
              <a:t>1~2</a:t>
            </a:r>
            <a:r>
              <a:rPr lang="zh-CN" altLang="en-US" b="1">
                <a:solidFill>
                  <a:srgbClr val="FF0000"/>
                </a:solidFill>
              </a:rPr>
              <a:t>个</a:t>
            </a:r>
            <a:r>
              <a:rPr lang="en-US" altLang="zh-CN" b="1">
                <a:solidFill>
                  <a:srgbClr val="FF0000"/>
                </a:solidFill>
              </a:rPr>
              <a:t>CPU</a:t>
            </a:r>
            <a:r>
              <a:rPr lang="zh-CN" altLang="en-US" b="1">
                <a:solidFill>
                  <a:srgbClr val="FF0000"/>
                </a:solidFill>
              </a:rPr>
              <a:t>周期内完成</a:t>
            </a:r>
          </a:p>
        </p:txBody>
      </p:sp>
    </p:spTree>
    <p:extLst>
      <p:ext uri="{BB962C8B-B14F-4D97-AF65-F5344CB8AC3E}">
        <p14:creationId xmlns:p14="http://schemas.microsoft.com/office/powerpoint/2010/main" val="75841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144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4132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" dur="1000" fill="hold"/>
                                        <p:tgtEl>
                                          <p:spTgt spid="14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141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41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4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repeatCount="300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14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xit" presetSubtype="4" fill="hold" grpId="3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41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141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4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4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41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4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4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41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3" dur="1000" fill="hold"/>
                                        <p:tgtEl>
                                          <p:spTgt spid="14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95" presetID="22" presetClass="exit" presetSubtype="4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6" dur="500"/>
                                        <p:tgtEl>
                                          <p:spTgt spid="141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9" dur="500"/>
                                        <p:tgtEl>
                                          <p:spTgt spid="141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500"/>
                                        <p:tgtEl>
                                          <p:spTgt spid="1413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500"/>
                                        <p:tgtEl>
                                          <p:spTgt spid="141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1413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1" dur="500"/>
                                        <p:tgtEl>
                                          <p:spTgt spid="141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114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6" dur="1" fill="hold"/>
                                        <p:tgtEl>
                                          <p:spTgt spid="14133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317" grpId="0" animBg="1"/>
      <p:bldP spid="141317" grpId="1" animBg="1"/>
      <p:bldP spid="141317" grpId="2" animBg="1"/>
      <p:bldP spid="141317" grpId="3" animBg="1"/>
      <p:bldP spid="141318" grpId="0" animBg="1"/>
      <p:bldP spid="141318" grpId="1" animBg="1"/>
      <p:bldP spid="141319" grpId="0" animBg="1"/>
      <p:bldP spid="141319" grpId="1" animBg="1"/>
      <p:bldP spid="141320" grpId="0" animBg="1"/>
      <p:bldP spid="141320" grpId="1" animBg="1"/>
      <p:bldP spid="141321" grpId="0" animBg="1"/>
      <p:bldP spid="141321" grpId="1" animBg="1"/>
      <p:bldP spid="141322" grpId="0" animBg="1"/>
      <p:bldP spid="141322" grpId="1" animBg="1"/>
      <p:bldP spid="141323" grpId="0" animBg="1"/>
      <p:bldP spid="141323" grpId="1" animBg="1"/>
      <p:bldP spid="141324" grpId="0" animBg="1"/>
      <p:bldP spid="141324" grpId="1" animBg="1"/>
      <p:bldP spid="141325" grpId="0" animBg="1"/>
      <p:bldP spid="141325" grpId="1" animBg="1"/>
      <p:bldP spid="141326" grpId="0" animBg="1"/>
      <p:bldP spid="141326" grpId="1" animBg="1"/>
      <p:bldP spid="141327" grpId="0" animBg="1"/>
      <p:bldP spid="141327" grpId="1" animBg="1"/>
      <p:bldP spid="141328" grpId="0" animBg="1"/>
      <p:bldP spid="141328" grpId="1" animBg="1"/>
      <p:bldP spid="141329" grpId="0"/>
      <p:bldP spid="14133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0B7FC857-1F5D-4B67-8DD3-69FB4662C642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38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488237" cy="1439862"/>
          </a:xfrm>
        </p:spPr>
        <p:txBody>
          <a:bodyPr/>
          <a:lstStyle/>
          <a:p>
            <a:pPr eaLnBrk="1" hangingPunct="1"/>
            <a:r>
              <a:rPr lang="zh-CN" altLang="en-US" sz="2400" smtClean="0">
                <a:latin typeface="Arial" panose="020B0604020202020204" pitchFamily="34" charset="0"/>
              </a:rPr>
              <a:t>运算器内部结构：</a:t>
            </a:r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单总线结构</a:t>
            </a:r>
          </a:p>
          <a:p>
            <a:pPr eaLnBrk="1" hangingPunct="1"/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暂存器</a:t>
            </a:r>
            <a:r>
              <a:rPr lang="zh-CN" altLang="en-US" sz="2400" smtClean="0">
                <a:latin typeface="Arial" panose="020B0604020202020204" pitchFamily="34" charset="0"/>
              </a:rPr>
              <a:t>：</a:t>
            </a:r>
            <a:r>
              <a:rPr lang="en-US" altLang="zh-CN" sz="2400" smtClean="0">
                <a:latin typeface="Arial" panose="020B0604020202020204" pitchFamily="34" charset="0"/>
              </a:rPr>
              <a:t>DA1</a:t>
            </a:r>
            <a:r>
              <a:rPr lang="zh-CN" altLang="en-US" sz="2400" smtClean="0">
                <a:latin typeface="Arial" panose="020B0604020202020204" pitchFamily="34" charset="0"/>
              </a:rPr>
              <a:t>和</a:t>
            </a:r>
            <a:r>
              <a:rPr lang="en-US" altLang="zh-CN" sz="2400" smtClean="0">
                <a:latin typeface="Arial" panose="020B0604020202020204" pitchFamily="34" charset="0"/>
              </a:rPr>
              <a:t>DA2</a:t>
            </a:r>
            <a:r>
              <a:rPr lang="zh-CN" altLang="en-US" sz="2400" smtClean="0">
                <a:latin typeface="Arial" panose="020B0604020202020204" pitchFamily="34" charset="0"/>
              </a:rPr>
              <a:t>，程序员不可见</a:t>
            </a:r>
          </a:p>
          <a:p>
            <a:pPr eaLnBrk="1" hangingPunct="1"/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通用寄存器堆：</a:t>
            </a:r>
            <a:r>
              <a:rPr lang="zh-CN" altLang="en-US" sz="2400" smtClean="0">
                <a:latin typeface="Arial" panose="020B0604020202020204" pitchFamily="34" charset="0"/>
              </a:rPr>
              <a:t>程序员可见</a:t>
            </a:r>
          </a:p>
        </p:txBody>
      </p:sp>
      <p:graphicFrame>
        <p:nvGraphicFramePr>
          <p:cNvPr id="53252" name="Object 4"/>
          <p:cNvGraphicFramePr>
            <a:graphicFrameLocks noChangeAspect="1"/>
          </p:cNvGraphicFramePr>
          <p:nvPr/>
        </p:nvGraphicFramePr>
        <p:xfrm>
          <a:off x="971550" y="2636838"/>
          <a:ext cx="7056438" cy="296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754" name="Visio" r:id="rId4" imgW="5515034" imgH="2304990" progId="Visio.Drawing.11">
                  <p:embed/>
                </p:oleObj>
              </mc:Choice>
              <mc:Fallback>
                <p:oleObj name="Visio" r:id="rId4" imgW="5515034" imgH="230499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636838"/>
                        <a:ext cx="7056438" cy="2963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4" name="Rectangle 6"/>
          <p:cNvSpPr>
            <a:spLocks noChangeArrowheads="1"/>
          </p:cNvSpPr>
          <p:nvPr/>
        </p:nvSpPr>
        <p:spPr bwMode="auto">
          <a:xfrm>
            <a:off x="2771775" y="5516563"/>
            <a:ext cx="31686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3333CC"/>
                </a:solidFill>
                <a:latin typeface="黑体" panose="02010609060101010101" pitchFamily="49" charset="-122"/>
                <a:cs typeface="Times New Roman" panose="02020603050405020304" pitchFamily="18" charset="0"/>
              </a:rPr>
              <a:t>运算部件内部结构图 </a:t>
            </a:r>
          </a:p>
        </p:txBody>
      </p:sp>
      <p:sp>
        <p:nvSpPr>
          <p:cNvPr id="63494" name="Rectangle 7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mtClean="0"/>
              <a:t>2</a:t>
            </a:r>
            <a:r>
              <a:rPr lang="zh-CN" altLang="en-US" smtClean="0"/>
              <a:t>、细化运算器部件 </a:t>
            </a:r>
          </a:p>
        </p:txBody>
      </p:sp>
    </p:spTree>
    <p:extLst>
      <p:ext uri="{BB962C8B-B14F-4D97-AF65-F5344CB8AC3E}">
        <p14:creationId xmlns:p14="http://schemas.microsoft.com/office/powerpoint/2010/main" val="63528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325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5325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灯片编号占位符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BCAB58B9-321A-4C08-BDBC-6DFB8F81D4F3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39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54278" name="Rectangle 6"/>
          <p:cNvSpPr>
            <a:spLocks noChangeArrowheads="1"/>
          </p:cNvSpPr>
          <p:nvPr/>
        </p:nvSpPr>
        <p:spPr bwMode="auto">
          <a:xfrm>
            <a:off x="7667625" y="1790700"/>
            <a:ext cx="492125" cy="444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85000"/>
              </a:lnSpc>
            </a:pPr>
            <a:r>
              <a:rPr lang="zh-CN" altLang="en-US" b="1">
                <a:solidFill>
                  <a:srgbClr val="3333CC"/>
                </a:solidFill>
                <a:latin typeface="Times New Roman" panose="02020603050405020304" pitchFamily="18" charset="0"/>
              </a:rPr>
              <a:t>简化后的简单计算机系统结构图</a:t>
            </a:r>
            <a:endParaRPr lang="zh-CN" altLang="en-US" b="1">
              <a:solidFill>
                <a:srgbClr val="3333CC"/>
              </a:solidFill>
            </a:endParaRPr>
          </a:p>
        </p:txBody>
      </p:sp>
      <p:sp>
        <p:nvSpPr>
          <p:cNvPr id="65541" name="Rectangle 12"/>
          <p:cNvSpPr>
            <a:spLocks noGrp="1" noChangeArrowheads="1"/>
          </p:cNvSpPr>
          <p:nvPr>
            <p:ph type="title"/>
          </p:nvPr>
        </p:nvSpPr>
        <p:spPr>
          <a:xfrm>
            <a:off x="1115616" y="372268"/>
            <a:ext cx="6705600" cy="5635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黑体" panose="02010609060101010101" pitchFamily="49" charset="-122"/>
              </a:rPr>
              <a:t>3</a:t>
            </a:r>
            <a:r>
              <a:rPr lang="zh-CN" altLang="en-US" dirty="0">
                <a:latin typeface="黑体" panose="02010609060101010101" pitchFamily="49" charset="-122"/>
              </a:rPr>
              <a:t>、简化总线接口部件（</a:t>
            </a:r>
            <a:r>
              <a:rPr lang="en-US" altLang="zh-CN" dirty="0">
                <a:latin typeface="黑体" panose="02010609060101010101" pitchFamily="49" charset="-122"/>
              </a:rPr>
              <a:t>BIU</a:t>
            </a:r>
            <a:r>
              <a:rPr lang="zh-CN" altLang="en-US" dirty="0" smtClean="0">
                <a:latin typeface="黑体" panose="02010609060101010101" pitchFamily="49" charset="-122"/>
              </a:rPr>
              <a:t>）</a:t>
            </a:r>
            <a:endParaRPr lang="zh-CN" altLang="zh-CN" dirty="0" smtClean="0"/>
          </a:p>
        </p:txBody>
      </p:sp>
      <p:sp>
        <p:nvSpPr>
          <p:cNvPr id="65542" name="Rectangle 10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076325"/>
            <a:ext cx="2314575" cy="48101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>
                <a:latin typeface="Arial" panose="020B0604020202020204" pitchFamily="34" charset="0"/>
              </a:rPr>
              <a:t>①</a:t>
            </a:r>
            <a:r>
              <a:rPr lang="zh-CN" altLang="en-US" sz="2400" smtClean="0">
                <a:latin typeface="Arial" panose="020B0604020202020204" pitchFamily="34" charset="0"/>
              </a:rPr>
              <a:t>省略了</a:t>
            </a:r>
            <a:r>
              <a:rPr lang="en-US" altLang="zh-CN" sz="2400" smtClean="0">
                <a:latin typeface="Arial" panose="020B0604020202020204" pitchFamily="34" charset="0"/>
              </a:rPr>
              <a:t>DR</a:t>
            </a:r>
          </a:p>
        </p:txBody>
      </p:sp>
      <p:sp>
        <p:nvSpPr>
          <p:cNvPr id="54290" name="Rectangle 18"/>
          <p:cNvSpPr>
            <a:spLocks noChangeArrowheads="1"/>
          </p:cNvSpPr>
          <p:nvPr/>
        </p:nvSpPr>
        <p:spPr bwMode="auto">
          <a:xfrm>
            <a:off x="2627313" y="1052513"/>
            <a:ext cx="587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b="1"/>
              <a:t>②</a:t>
            </a:r>
            <a:r>
              <a:rPr lang="zh-CN" altLang="en-US" b="1"/>
              <a:t>把片外的数据总线和</a:t>
            </a:r>
            <a:r>
              <a:rPr lang="en-US" altLang="zh-CN" b="1"/>
              <a:t>CPU</a:t>
            </a:r>
            <a:r>
              <a:rPr lang="zh-CN" altLang="en-US" b="1"/>
              <a:t>片内总线合并</a:t>
            </a:r>
          </a:p>
        </p:txBody>
      </p:sp>
      <p:graphicFrame>
        <p:nvGraphicFramePr>
          <p:cNvPr id="54291" name="Object 19"/>
          <p:cNvGraphicFramePr>
            <a:graphicFrameLocks noChangeAspect="1"/>
          </p:cNvGraphicFramePr>
          <p:nvPr/>
        </p:nvGraphicFramePr>
        <p:xfrm>
          <a:off x="395288" y="1557338"/>
          <a:ext cx="7180262" cy="487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78" name="Visio" r:id="rId4" imgW="6857619" imgH="4655439" progId="Visio.Drawing.11">
                  <p:embed/>
                </p:oleObj>
              </mc:Choice>
              <mc:Fallback>
                <p:oleObj name="Visio" r:id="rId4" imgW="6857619" imgH="465543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1557338"/>
                        <a:ext cx="7180262" cy="4875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170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429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54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" fill="hold"/>
                                        <p:tgtEl>
                                          <p:spTgt spid="5427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8" grpId="0"/>
      <p:bldP spid="542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CEFE7-FAFE-4BD0-93EF-6FE718071257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  <p:sp>
        <p:nvSpPr>
          <p:cNvPr id="34822" name="Rectangle 6"/>
          <p:cNvSpPr>
            <a:spLocks noChangeArrowheads="1"/>
          </p:cNvSpPr>
          <p:nvPr/>
        </p:nvSpPr>
        <p:spPr bwMode="auto">
          <a:xfrm>
            <a:off x="0" y="22860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34821" name="Object 5"/>
          <p:cNvGraphicFramePr>
            <a:graphicFrameLocks noChangeAspect="1"/>
          </p:cNvGraphicFramePr>
          <p:nvPr/>
        </p:nvGraphicFramePr>
        <p:xfrm>
          <a:off x="1619250" y="1052513"/>
          <a:ext cx="5761038" cy="395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61" name="Visio" r:id="rId4" imgW="3987165" imgH="2854833" progId="Visio.Drawing.11">
                  <p:embed/>
                </p:oleObj>
              </mc:Choice>
              <mc:Fallback>
                <p:oleObj name="Visio" r:id="rId4" imgW="3987165" imgH="2854833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1052513"/>
                        <a:ext cx="5761038" cy="3959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4" name="Rectangle 8"/>
          <p:cNvSpPr>
            <a:spLocks noChangeArrowheads="1"/>
          </p:cNvSpPr>
          <p:nvPr/>
        </p:nvSpPr>
        <p:spPr bwMode="auto">
          <a:xfrm>
            <a:off x="900113" y="981075"/>
            <a:ext cx="574675" cy="410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536575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黑体" pitchFamily="2" charset="-122"/>
                <a:ea typeface="黑体" pitchFamily="2" charset="-122"/>
              </a:rPr>
              <a:t>冯</a:t>
            </a:r>
            <a:r>
              <a:rPr lang="en-US" altLang="zh-CN" b="1">
                <a:solidFill>
                  <a:srgbClr val="0000FF"/>
                </a:solidFill>
                <a:latin typeface="Arial"/>
                <a:ea typeface="黑体" pitchFamily="2" charset="-122"/>
              </a:rPr>
              <a:t>·</a:t>
            </a:r>
            <a:r>
              <a:rPr lang="zh-CN" altLang="en-US" b="1">
                <a:solidFill>
                  <a:srgbClr val="0000FF"/>
                </a:solidFill>
                <a:latin typeface="黑体" pitchFamily="2" charset="-122"/>
                <a:ea typeface="黑体" pitchFamily="2" charset="-122"/>
              </a:rPr>
              <a:t>诺依曼体系结构计算机</a:t>
            </a:r>
          </a:p>
        </p:txBody>
      </p:sp>
      <p:sp>
        <p:nvSpPr>
          <p:cNvPr id="34825" name="Rectangle 9"/>
          <p:cNvSpPr>
            <a:spLocks noChangeArrowheads="1"/>
          </p:cNvSpPr>
          <p:nvPr/>
        </p:nvSpPr>
        <p:spPr bwMode="auto">
          <a:xfrm>
            <a:off x="7308850" y="2781300"/>
            <a:ext cx="504825" cy="228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</a:pPr>
            <a:r>
              <a:rPr lang="zh-CN" altLang="en-US" b="1">
                <a:solidFill>
                  <a:srgbClr val="0000FF"/>
                </a:solidFill>
                <a:latin typeface="黑体" pitchFamily="2" charset="-122"/>
              </a:rPr>
              <a:t>普林斯顿结构</a:t>
            </a:r>
          </a:p>
        </p:txBody>
      </p:sp>
      <p:sp>
        <p:nvSpPr>
          <p:cNvPr id="34826" name="Rectangle 10"/>
          <p:cNvSpPr>
            <a:spLocks noChangeArrowheads="1"/>
          </p:cNvSpPr>
          <p:nvPr/>
        </p:nvSpPr>
        <p:spPr bwMode="auto">
          <a:xfrm>
            <a:off x="827088" y="5157788"/>
            <a:ext cx="7127875" cy="1239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rgbClr val="990033"/>
                </a:solidFill>
                <a:latin typeface="Arial" charset="0"/>
              </a:rPr>
              <a:t>AB</a:t>
            </a:r>
            <a:r>
              <a:rPr lang="zh-CN" altLang="en-US" sz="2000" dirty="0">
                <a:solidFill>
                  <a:srgbClr val="990033"/>
                </a:solidFill>
                <a:latin typeface="Arial" charset="0"/>
              </a:rPr>
              <a:t>：</a:t>
            </a:r>
            <a:r>
              <a:rPr lang="en-US" altLang="zh-CN" sz="2000" dirty="0">
                <a:latin typeface="Arial" charset="0"/>
              </a:rPr>
              <a:t>CPU</a:t>
            </a:r>
            <a:r>
              <a:rPr lang="zh-CN" altLang="en-US" sz="2000" dirty="0">
                <a:latin typeface="Arial" charset="0"/>
              </a:rPr>
              <a:t>或总线主设备→存储器或</a:t>
            </a:r>
            <a:r>
              <a:rPr lang="en-US" altLang="zh-CN" sz="2000" dirty="0">
                <a:latin typeface="Arial" charset="0"/>
              </a:rPr>
              <a:t>IO</a:t>
            </a:r>
            <a:r>
              <a:rPr lang="zh-CN" altLang="en-US" sz="2000" dirty="0">
                <a:latin typeface="Arial" charset="0"/>
              </a:rPr>
              <a:t>设备（单向）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rgbClr val="990033"/>
                </a:solidFill>
                <a:latin typeface="Arial" charset="0"/>
              </a:rPr>
              <a:t>DB</a:t>
            </a:r>
            <a:r>
              <a:rPr lang="zh-CN" altLang="en-US" sz="2000" dirty="0">
                <a:solidFill>
                  <a:srgbClr val="990033"/>
                </a:solidFill>
                <a:latin typeface="Arial" charset="0"/>
              </a:rPr>
              <a:t>：</a:t>
            </a:r>
            <a:r>
              <a:rPr lang="zh-CN" altLang="en-US" sz="2000" dirty="0">
                <a:latin typeface="Arial" charset="0"/>
              </a:rPr>
              <a:t>各部件之间（双向）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rgbClr val="990033"/>
                </a:solidFill>
                <a:latin typeface="Arial" charset="0"/>
              </a:rPr>
              <a:t>CB</a:t>
            </a:r>
            <a:r>
              <a:rPr lang="zh-CN" altLang="en-US" sz="2000" dirty="0">
                <a:solidFill>
                  <a:srgbClr val="990033"/>
                </a:solidFill>
                <a:latin typeface="Arial" charset="0"/>
              </a:rPr>
              <a:t>：</a:t>
            </a:r>
            <a:r>
              <a:rPr lang="zh-CN" altLang="en-US" sz="2000" dirty="0">
                <a:latin typeface="Arial" charset="0"/>
              </a:rPr>
              <a:t>包含许多不同的控制信号线和状态信号线（单</a:t>
            </a:r>
            <a:r>
              <a:rPr lang="en-US" altLang="zh-CN" sz="2000" dirty="0">
                <a:latin typeface="Arial" charset="0"/>
              </a:rPr>
              <a:t>/</a:t>
            </a:r>
            <a:r>
              <a:rPr lang="zh-CN" altLang="en-US" sz="2000" dirty="0">
                <a:latin typeface="Arial" charset="0"/>
              </a:rPr>
              <a:t>双向）） </a:t>
            </a:r>
          </a:p>
        </p:txBody>
      </p:sp>
      <p:pic>
        <p:nvPicPr>
          <p:cNvPr id="34828" name="Picture 12" descr="d439b6003af33a87cc2e0d65c65c10385343b50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0"/>
            <a:ext cx="17145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4" grpId="0"/>
      <p:bldP spid="34825" grpId="0"/>
      <p:bldP spid="3482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AD92D47F-C5A3-4238-A5ED-2349258DE2DD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40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67587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4</a:t>
            </a:r>
            <a:r>
              <a:rPr lang="zh-CN" altLang="en-US" smtClean="0"/>
              <a:t>、简化结构图上访存数据通路：</a:t>
            </a:r>
          </a:p>
        </p:txBody>
      </p:sp>
      <p:sp>
        <p:nvSpPr>
          <p:cNvPr id="67588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95288" y="1052513"/>
            <a:ext cx="2952750" cy="4105275"/>
          </a:xfrm>
        </p:spPr>
        <p:txBody>
          <a:bodyPr/>
          <a:lstStyle/>
          <a:p>
            <a:pPr marL="352425" indent="-352425" eaLnBrk="1" hangingPunct="1">
              <a:lnSpc>
                <a:spcPct val="110000"/>
              </a:lnSpc>
            </a:pPr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存储器读操作：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①送地址</a:t>
            </a:r>
            <a:r>
              <a:rPr lang="zh-CN" altLang="en-US" sz="2400" smtClean="0">
                <a:latin typeface="Arial" panose="020B0604020202020204" pitchFamily="34" charset="0"/>
              </a:rPr>
              <a:t>到地址寄存器</a:t>
            </a:r>
            <a:r>
              <a:rPr lang="en-US" altLang="zh-CN" sz="2400" smtClean="0">
                <a:latin typeface="Arial" panose="020B0604020202020204" pitchFamily="34" charset="0"/>
              </a:rPr>
              <a:t>AR</a:t>
            </a:r>
            <a:r>
              <a:rPr lang="zh-CN" altLang="en-US" sz="2400" smtClean="0">
                <a:latin typeface="Arial" panose="020B0604020202020204" pitchFamily="34" charset="0"/>
              </a:rPr>
              <a:t>；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②读出数据</a:t>
            </a:r>
          </a:p>
          <a:p>
            <a:pPr marL="704850" lvl="1" indent="-173038" eaLnBrk="1" hangingPunct="1">
              <a:lnSpc>
                <a:spcPct val="110000"/>
              </a:lnSpc>
            </a:pPr>
            <a:r>
              <a:rPr lang="zh-CN" altLang="en-US" b="1" smtClean="0">
                <a:latin typeface="Arial" panose="020B0604020202020204" pitchFamily="34" charset="0"/>
              </a:rPr>
              <a:t>控制器发送存储器读信号</a:t>
            </a:r>
          </a:p>
          <a:p>
            <a:pPr marL="704850" lvl="1" indent="-173038" eaLnBrk="1" hangingPunct="1">
              <a:lnSpc>
                <a:spcPct val="110000"/>
              </a:lnSpc>
            </a:pPr>
            <a:r>
              <a:rPr lang="zh-CN" altLang="en-US" b="1" smtClean="0">
                <a:latin typeface="Arial" panose="020B0604020202020204" pitchFamily="34" charset="0"/>
              </a:rPr>
              <a:t>读出的数据从</a:t>
            </a:r>
            <a:r>
              <a:rPr lang="en-US" altLang="zh-CN" b="1" smtClean="0">
                <a:latin typeface="Arial" panose="020B0604020202020204" pitchFamily="34" charset="0"/>
              </a:rPr>
              <a:t>DB</a:t>
            </a:r>
            <a:r>
              <a:rPr lang="zh-CN" altLang="en-US" b="1" smtClean="0">
                <a:latin typeface="Arial" panose="020B0604020202020204" pitchFamily="34" charset="0"/>
              </a:rPr>
              <a:t>上接收至目的寄存器。</a:t>
            </a:r>
          </a:p>
        </p:txBody>
      </p:sp>
      <p:graphicFrame>
        <p:nvGraphicFramePr>
          <p:cNvPr id="67589" name="Object 14"/>
          <p:cNvGraphicFramePr>
            <a:graphicFrameLocks noGrp="1" noChangeAspect="1"/>
          </p:cNvGraphicFramePr>
          <p:nvPr>
            <p:ph idx="1"/>
          </p:nvPr>
        </p:nvGraphicFramePr>
        <p:xfrm>
          <a:off x="3419475" y="1268413"/>
          <a:ext cx="5580063" cy="377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802" name="Visio" r:id="rId4" imgW="6836283" imgH="4628007" progId="Visio.Drawing.11">
                  <p:embed/>
                </p:oleObj>
              </mc:Choice>
              <mc:Fallback>
                <p:oleObj name="Visio" r:id="rId4" imgW="6836283" imgH="4628007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1268413"/>
                        <a:ext cx="5580063" cy="3778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59" name="Rectangle 15"/>
          <p:cNvSpPr>
            <a:spLocks noChangeArrowheads="1"/>
          </p:cNvSpPr>
          <p:nvPr/>
        </p:nvSpPr>
        <p:spPr bwMode="auto">
          <a:xfrm>
            <a:off x="395288" y="5229225"/>
            <a:ext cx="316865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/>
              <a:t>举例：取指令操作</a:t>
            </a:r>
          </a:p>
        </p:txBody>
      </p:sp>
      <p:sp>
        <p:nvSpPr>
          <p:cNvPr id="57360" name="Rectangle 16"/>
          <p:cNvSpPr>
            <a:spLocks noChangeArrowheads="1"/>
          </p:cNvSpPr>
          <p:nvPr/>
        </p:nvSpPr>
        <p:spPr bwMode="auto">
          <a:xfrm>
            <a:off x="4140200" y="5229225"/>
            <a:ext cx="3960813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FF0000"/>
                </a:solidFill>
              </a:rPr>
              <a:t>在</a:t>
            </a:r>
            <a:r>
              <a:rPr lang="en-US" altLang="zh-CN" b="1">
                <a:solidFill>
                  <a:srgbClr val="FF0000"/>
                </a:solidFill>
              </a:rPr>
              <a:t>2</a:t>
            </a:r>
            <a:r>
              <a:rPr lang="zh-CN" altLang="en-US" b="1">
                <a:solidFill>
                  <a:srgbClr val="FF0000"/>
                </a:solidFill>
              </a:rPr>
              <a:t>个</a:t>
            </a:r>
            <a:r>
              <a:rPr lang="en-US" altLang="zh-CN" b="1">
                <a:solidFill>
                  <a:srgbClr val="FF0000"/>
                </a:solidFill>
              </a:rPr>
              <a:t>CPU</a:t>
            </a:r>
            <a:r>
              <a:rPr lang="zh-CN" altLang="en-US" b="1">
                <a:solidFill>
                  <a:srgbClr val="FF0000"/>
                </a:solidFill>
              </a:rPr>
              <a:t>周期内完成</a:t>
            </a:r>
          </a:p>
        </p:txBody>
      </p:sp>
    </p:spTree>
    <p:extLst>
      <p:ext uri="{BB962C8B-B14F-4D97-AF65-F5344CB8AC3E}">
        <p14:creationId xmlns:p14="http://schemas.microsoft.com/office/powerpoint/2010/main" val="198412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758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67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6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6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6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573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" fill="hold"/>
                                        <p:tgtEl>
                                          <p:spTgt spid="5735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8" grpId="0" build="p"/>
      <p:bldP spid="57359" grpId="0"/>
      <p:bldP spid="5736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8D5CEA9A-0795-4C5A-864B-DFC95DC69247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41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4</a:t>
            </a:r>
            <a:r>
              <a:rPr lang="zh-CN" altLang="en-US" smtClean="0"/>
              <a:t>、简化结构图上访存数据通路：</a:t>
            </a:r>
          </a:p>
        </p:txBody>
      </p:sp>
      <p:sp>
        <p:nvSpPr>
          <p:cNvPr id="6963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95288" y="1052513"/>
            <a:ext cx="3097212" cy="4176712"/>
          </a:xfrm>
        </p:spPr>
        <p:txBody>
          <a:bodyPr/>
          <a:lstStyle/>
          <a:p>
            <a:pPr marL="352425" indent="-352425" eaLnBrk="1" hangingPunct="1">
              <a:lnSpc>
                <a:spcPct val="110000"/>
              </a:lnSpc>
              <a:tabLst>
                <a:tab pos="715963" algn="l"/>
              </a:tabLst>
            </a:pPr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存储器写操作：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  <a:tabLst>
                <a:tab pos="715963" algn="l"/>
              </a:tabLst>
            </a:pP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①送地址</a:t>
            </a:r>
            <a:r>
              <a:rPr lang="zh-CN" altLang="en-US" sz="2400" smtClean="0">
                <a:latin typeface="Arial" panose="020B0604020202020204" pitchFamily="34" charset="0"/>
              </a:rPr>
              <a:t>到地址寄存器</a:t>
            </a:r>
            <a:r>
              <a:rPr lang="en-US" altLang="zh-CN" sz="2400" smtClean="0">
                <a:latin typeface="Arial" panose="020B0604020202020204" pitchFamily="34" charset="0"/>
              </a:rPr>
              <a:t>AR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  <a:tabLst>
                <a:tab pos="715963" algn="l"/>
              </a:tabLst>
            </a:pPr>
            <a:r>
              <a:rPr lang="en-US" altLang="zh-CN" sz="2400" smtClean="0">
                <a:solidFill>
                  <a:srgbClr val="0000FF"/>
                </a:solidFill>
                <a:latin typeface="Arial" panose="020B0604020202020204" pitchFamily="34" charset="0"/>
              </a:rPr>
              <a:t>②</a:t>
            </a: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写数据</a:t>
            </a:r>
            <a:r>
              <a:rPr lang="zh-CN" altLang="en-US" sz="2400" smtClean="0">
                <a:latin typeface="Arial" panose="020B0604020202020204" pitchFamily="34" charset="0"/>
              </a:rPr>
              <a:t>：</a:t>
            </a:r>
          </a:p>
          <a:p>
            <a:pPr marL="703263" lvl="1" indent="-171450" eaLnBrk="1" hangingPunct="1">
              <a:lnSpc>
                <a:spcPct val="110000"/>
              </a:lnSpc>
              <a:tabLst>
                <a:tab pos="715963" algn="l"/>
              </a:tabLst>
            </a:pPr>
            <a:r>
              <a:rPr lang="zh-CN" altLang="en-US" b="1" smtClean="0">
                <a:latin typeface="Arial" panose="020B0604020202020204" pitchFamily="34" charset="0"/>
              </a:rPr>
              <a:t>送数据到</a:t>
            </a:r>
            <a:r>
              <a:rPr lang="en-US" altLang="zh-CN" b="1" smtClean="0">
                <a:latin typeface="Arial" panose="020B0604020202020204" pitchFamily="34" charset="0"/>
              </a:rPr>
              <a:t>DB</a:t>
            </a:r>
          </a:p>
          <a:p>
            <a:pPr marL="703263" lvl="1" indent="-171450" eaLnBrk="1" hangingPunct="1">
              <a:lnSpc>
                <a:spcPct val="110000"/>
              </a:lnSpc>
              <a:tabLst>
                <a:tab pos="715963" algn="l"/>
              </a:tabLst>
            </a:pPr>
            <a:r>
              <a:rPr lang="zh-CN" altLang="en-US" b="1" smtClean="0">
                <a:latin typeface="Arial" panose="020B0604020202020204" pitchFamily="34" charset="0"/>
              </a:rPr>
              <a:t>控制器发送存储器写信号，启动存储器写操作。</a:t>
            </a:r>
          </a:p>
        </p:txBody>
      </p:sp>
      <p:graphicFrame>
        <p:nvGraphicFramePr>
          <p:cNvPr id="69637" name="Object 10"/>
          <p:cNvGraphicFramePr>
            <a:graphicFrameLocks noGrp="1" noChangeAspect="1"/>
          </p:cNvGraphicFramePr>
          <p:nvPr>
            <p:ph idx="1"/>
          </p:nvPr>
        </p:nvGraphicFramePr>
        <p:xfrm>
          <a:off x="3492500" y="1341438"/>
          <a:ext cx="5508625" cy="372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6826" name="Visio" r:id="rId4" imgW="6836283" imgH="4628007" progId="Visio.Drawing.11">
                  <p:embed/>
                </p:oleObj>
              </mc:Choice>
              <mc:Fallback>
                <p:oleObj name="Visio" r:id="rId4" imgW="6836283" imgH="4628007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1341438"/>
                        <a:ext cx="5508625" cy="3729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6443" name="Rectangle 11"/>
          <p:cNvSpPr>
            <a:spLocks noChangeArrowheads="1"/>
          </p:cNvSpPr>
          <p:nvPr/>
        </p:nvSpPr>
        <p:spPr bwMode="auto">
          <a:xfrm>
            <a:off x="4140200" y="5229225"/>
            <a:ext cx="3960813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FF0000"/>
                </a:solidFill>
              </a:rPr>
              <a:t>在</a:t>
            </a:r>
            <a:r>
              <a:rPr lang="en-US" altLang="zh-CN" b="1">
                <a:solidFill>
                  <a:srgbClr val="FF0000"/>
                </a:solidFill>
              </a:rPr>
              <a:t>2</a:t>
            </a:r>
            <a:r>
              <a:rPr lang="zh-CN" altLang="en-US" b="1">
                <a:solidFill>
                  <a:srgbClr val="FF0000"/>
                </a:solidFill>
              </a:rPr>
              <a:t>个</a:t>
            </a:r>
            <a:r>
              <a:rPr lang="en-US" altLang="zh-CN" b="1">
                <a:solidFill>
                  <a:srgbClr val="FF0000"/>
                </a:solidFill>
              </a:rPr>
              <a:t>CPU</a:t>
            </a:r>
            <a:r>
              <a:rPr lang="zh-CN" altLang="en-US" b="1">
                <a:solidFill>
                  <a:srgbClr val="FF0000"/>
                </a:solidFill>
              </a:rPr>
              <a:t>周期内完成</a:t>
            </a:r>
          </a:p>
        </p:txBody>
      </p:sp>
    </p:spTree>
    <p:extLst>
      <p:ext uri="{BB962C8B-B14F-4D97-AF65-F5344CB8AC3E}">
        <p14:creationId xmlns:p14="http://schemas.microsoft.com/office/powerpoint/2010/main" val="534606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963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69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69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9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69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69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14644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6" grpId="0" build="p"/>
      <p:bldP spid="14644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FE473024-2E69-427D-9E8D-E576AEA5AE74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42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168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5</a:t>
            </a:r>
            <a:r>
              <a:rPr lang="zh-CN" altLang="en-US" smtClean="0"/>
              <a:t>、简化结构图上</a:t>
            </a:r>
            <a:r>
              <a:rPr lang="en-US" altLang="zh-CN" smtClean="0"/>
              <a:t>ALU</a:t>
            </a:r>
            <a:r>
              <a:rPr lang="zh-CN" altLang="en-US" smtClean="0"/>
              <a:t>的数据通路：</a:t>
            </a:r>
          </a:p>
        </p:txBody>
      </p:sp>
      <p:sp>
        <p:nvSpPr>
          <p:cNvPr id="71684" name="Rectangle 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8313" y="981075"/>
            <a:ext cx="3167062" cy="4032250"/>
          </a:xfrm>
        </p:spPr>
        <p:txBody>
          <a:bodyPr/>
          <a:lstStyle/>
          <a:p>
            <a:pPr marL="352425" indent="-352425" eaLnBrk="1" hangingPunct="1">
              <a:lnSpc>
                <a:spcPct val="110000"/>
              </a:lnSpc>
            </a:pPr>
            <a:r>
              <a:rPr lang="zh-CN" altLang="en-US" sz="2400" smtClean="0">
                <a:solidFill>
                  <a:srgbClr val="FF0000"/>
                </a:solidFill>
                <a:latin typeface="Arial" panose="020B0604020202020204" pitchFamily="34" charset="0"/>
              </a:rPr>
              <a:t>运算器的运算操作</a:t>
            </a:r>
            <a:r>
              <a:rPr lang="zh-CN" altLang="en-US" sz="2400" smtClean="0">
                <a:latin typeface="Arial" panose="020B0604020202020204" pitchFamily="34" charset="0"/>
              </a:rPr>
              <a:t>：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①送第一个数据到</a:t>
            </a:r>
            <a:r>
              <a:rPr lang="en-US" altLang="zh-CN" sz="2400" smtClean="0">
                <a:solidFill>
                  <a:srgbClr val="0000FF"/>
                </a:solidFill>
                <a:latin typeface="Arial" panose="020B0604020202020204" pitchFamily="34" charset="0"/>
              </a:rPr>
              <a:t>DA1</a:t>
            </a:r>
            <a:r>
              <a:rPr lang="zh-CN" altLang="en-US" sz="2400" smtClean="0">
                <a:latin typeface="Arial" panose="020B0604020202020204" pitchFamily="34" charset="0"/>
              </a:rPr>
              <a:t>或</a:t>
            </a:r>
            <a:r>
              <a:rPr lang="en-US" altLang="zh-CN" sz="2400" smtClean="0">
                <a:latin typeface="Arial" panose="020B0604020202020204" pitchFamily="34" charset="0"/>
              </a:rPr>
              <a:t>DA2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0000FF"/>
                </a:solidFill>
                <a:latin typeface="Arial" panose="020B0604020202020204" pitchFamily="34" charset="0"/>
              </a:rPr>
              <a:t>②</a:t>
            </a: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送第二个数据到</a:t>
            </a:r>
            <a:r>
              <a:rPr lang="en-US" altLang="zh-CN" sz="2400" smtClean="0">
                <a:solidFill>
                  <a:srgbClr val="0000FF"/>
                </a:solidFill>
                <a:latin typeface="Arial" panose="020B0604020202020204" pitchFamily="34" charset="0"/>
              </a:rPr>
              <a:t>DA2</a:t>
            </a:r>
            <a:r>
              <a:rPr lang="zh-CN" altLang="en-US" sz="2400" smtClean="0">
                <a:latin typeface="Arial" panose="020B0604020202020204" pitchFamily="34" charset="0"/>
              </a:rPr>
              <a:t>或</a:t>
            </a:r>
            <a:r>
              <a:rPr lang="en-US" altLang="zh-CN" sz="2400" smtClean="0">
                <a:latin typeface="Arial" panose="020B0604020202020204" pitchFamily="34" charset="0"/>
              </a:rPr>
              <a:t>DA1 </a:t>
            </a:r>
          </a:p>
          <a:p>
            <a:pPr marL="352425" indent="-352425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0000FF"/>
                </a:solidFill>
                <a:latin typeface="Arial" panose="020B0604020202020204" pitchFamily="34" charset="0"/>
              </a:rPr>
              <a:t>③</a:t>
            </a:r>
            <a:r>
              <a:rPr lang="zh-CN" altLang="en-US" sz="2400" smtClean="0">
                <a:solidFill>
                  <a:srgbClr val="0000FF"/>
                </a:solidFill>
                <a:latin typeface="Arial" panose="020B0604020202020204" pitchFamily="34" charset="0"/>
              </a:rPr>
              <a:t>运算：</a:t>
            </a:r>
            <a:r>
              <a:rPr lang="zh-CN" altLang="en-US" sz="2400" smtClean="0">
                <a:latin typeface="Arial" panose="020B0604020202020204" pitchFamily="34" charset="0"/>
              </a:rPr>
              <a:t>发送运算器功能选择信号，结果通过</a:t>
            </a:r>
            <a:r>
              <a:rPr lang="en-US" altLang="zh-CN" sz="2400" smtClean="0">
                <a:latin typeface="Arial" panose="020B0604020202020204" pitchFamily="34" charset="0"/>
              </a:rPr>
              <a:t>DB</a:t>
            </a:r>
            <a:r>
              <a:rPr lang="zh-CN" altLang="en-US" sz="2400" smtClean="0">
                <a:latin typeface="Arial" panose="020B0604020202020204" pitchFamily="34" charset="0"/>
              </a:rPr>
              <a:t>送目的部件。</a:t>
            </a:r>
          </a:p>
        </p:txBody>
      </p:sp>
      <p:pic>
        <p:nvPicPr>
          <p:cNvPr id="60422" name="Picture 6" descr="back11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37288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1686" name="Object 11"/>
          <p:cNvGraphicFramePr>
            <a:graphicFrameLocks noGrp="1" noChangeAspect="1"/>
          </p:cNvGraphicFramePr>
          <p:nvPr>
            <p:ph idx="1"/>
          </p:nvPr>
        </p:nvGraphicFramePr>
        <p:xfrm>
          <a:off x="3708400" y="1196975"/>
          <a:ext cx="5364163" cy="363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851" name="Visio" r:id="rId6" imgW="6836283" imgH="4628007" progId="Visio.Drawing.11">
                  <p:embed/>
                </p:oleObj>
              </mc:Choice>
              <mc:Fallback>
                <p:oleObj name="Visio" r:id="rId6" imgW="6836283" imgH="4628007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8400" y="1196975"/>
                        <a:ext cx="5364163" cy="3630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428" name="Rectangle 12"/>
          <p:cNvSpPr>
            <a:spLocks noChangeArrowheads="1"/>
          </p:cNvSpPr>
          <p:nvPr/>
        </p:nvSpPr>
        <p:spPr bwMode="auto">
          <a:xfrm>
            <a:off x="4284663" y="5013325"/>
            <a:ext cx="3960812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FF0000"/>
                </a:solidFill>
              </a:rPr>
              <a:t>在</a:t>
            </a:r>
            <a:r>
              <a:rPr lang="en-US" altLang="zh-CN" b="1">
                <a:solidFill>
                  <a:srgbClr val="FF0000"/>
                </a:solidFill>
              </a:rPr>
              <a:t>3</a:t>
            </a:r>
            <a:r>
              <a:rPr lang="zh-CN" altLang="en-US" b="1">
                <a:solidFill>
                  <a:srgbClr val="FF0000"/>
                </a:solidFill>
              </a:rPr>
              <a:t>个</a:t>
            </a:r>
            <a:r>
              <a:rPr lang="en-US" altLang="zh-CN" b="1">
                <a:solidFill>
                  <a:srgbClr val="FF0000"/>
                </a:solidFill>
              </a:rPr>
              <a:t>CPU</a:t>
            </a:r>
            <a:r>
              <a:rPr lang="zh-CN" altLang="en-US" b="1">
                <a:solidFill>
                  <a:srgbClr val="FF0000"/>
                </a:solidFill>
              </a:rPr>
              <a:t>周期内完成</a:t>
            </a:r>
          </a:p>
        </p:txBody>
      </p:sp>
    </p:spTree>
    <p:extLst>
      <p:ext uri="{BB962C8B-B14F-4D97-AF65-F5344CB8AC3E}">
        <p14:creationId xmlns:p14="http://schemas.microsoft.com/office/powerpoint/2010/main" val="16274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7168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7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716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716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16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6042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1" fill="hold"/>
                                        <p:tgtEl>
                                          <p:spTgt spid="6042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4" grpId="0" build="p"/>
      <p:bldP spid="6042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5BECBCAD-DAFA-4181-A8A4-46754A414D39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43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二</a:t>
            </a:r>
            <a:r>
              <a:rPr lang="zh-CN" altLang="en-US" dirty="0" smtClean="0"/>
              <a:t>、简单计算机的指令执行过程</a:t>
            </a:r>
          </a:p>
        </p:txBody>
      </p:sp>
      <p:sp>
        <p:nvSpPr>
          <p:cNvPr id="363525" name="AutoShape 5"/>
          <p:cNvSpPr>
            <a:spLocks noChangeArrowheads="1"/>
          </p:cNvSpPr>
          <p:nvPr/>
        </p:nvSpPr>
        <p:spPr bwMode="gray">
          <a:xfrm>
            <a:off x="1776413" y="1381125"/>
            <a:ext cx="474027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73733" name="AutoShape 6"/>
          <p:cNvSpPr>
            <a:spLocks noChangeArrowheads="1"/>
          </p:cNvSpPr>
          <p:nvPr/>
        </p:nvSpPr>
        <p:spPr bwMode="gray">
          <a:xfrm>
            <a:off x="1360488" y="1268413"/>
            <a:ext cx="747712" cy="6477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63527" name="AutoShape 7"/>
          <p:cNvSpPr>
            <a:spLocks noChangeArrowheads="1"/>
          </p:cNvSpPr>
          <p:nvPr/>
        </p:nvSpPr>
        <p:spPr bwMode="gray">
          <a:xfrm>
            <a:off x="1776413" y="2328863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73735" name="AutoShape 8"/>
          <p:cNvSpPr>
            <a:spLocks noChangeArrowheads="1"/>
          </p:cNvSpPr>
          <p:nvPr/>
        </p:nvSpPr>
        <p:spPr bwMode="gray">
          <a:xfrm>
            <a:off x="1360488" y="2203450"/>
            <a:ext cx="747712" cy="720725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63529" name="AutoShape 9"/>
          <p:cNvSpPr>
            <a:spLocks noChangeArrowheads="1"/>
          </p:cNvSpPr>
          <p:nvPr/>
        </p:nvSpPr>
        <p:spPr bwMode="gray">
          <a:xfrm>
            <a:off x="1776413" y="3298825"/>
            <a:ext cx="4740275" cy="4794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tx2">
                  <a:gamma/>
                  <a:tint val="21176"/>
                  <a:invGamma/>
                </a:schemeClr>
              </a:gs>
              <a:gs pos="100000">
                <a:schemeClr val="tx2"/>
              </a:gs>
            </a:gsLst>
            <a:lin ang="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>
            <a:outerShdw dist="99190" dir="238833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73737" name="AutoShape 10"/>
          <p:cNvSpPr>
            <a:spLocks noChangeArrowheads="1"/>
          </p:cNvSpPr>
          <p:nvPr/>
        </p:nvSpPr>
        <p:spPr bwMode="gray">
          <a:xfrm>
            <a:off x="1360488" y="3173413"/>
            <a:ext cx="747712" cy="720725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  <a:effectLst>
            <a:outerShdw dist="63500" dir="2212194" algn="ctr" rotWithShape="0">
              <a:srgbClr val="333333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3738" name="Text Box 11"/>
          <p:cNvSpPr txBox="1">
            <a:spLocks noChangeArrowheads="1"/>
          </p:cNvSpPr>
          <p:nvPr/>
        </p:nvSpPr>
        <p:spPr bwMode="gray">
          <a:xfrm>
            <a:off x="2386013" y="1389063"/>
            <a:ext cx="36988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>
                <a:hlinkClick r:id="rId2" action="ppaction://hlinksldjump"/>
              </a:rPr>
              <a:t>指令执行过程概述</a:t>
            </a:r>
            <a:endParaRPr lang="zh-CN" altLang="en-US" b="1"/>
          </a:p>
        </p:txBody>
      </p:sp>
      <p:sp>
        <p:nvSpPr>
          <p:cNvPr id="73739" name="Text Box 12"/>
          <p:cNvSpPr txBox="1">
            <a:spLocks noChangeArrowheads="1"/>
          </p:cNvSpPr>
          <p:nvPr/>
        </p:nvSpPr>
        <p:spPr bwMode="gray">
          <a:xfrm>
            <a:off x="1392238" y="1393825"/>
            <a:ext cx="7318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anose="02010609060101010101" pitchFamily="49" charset="-122"/>
              </a:rPr>
              <a:t>一</a:t>
            </a:r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)</a:t>
            </a:r>
          </a:p>
        </p:txBody>
      </p:sp>
      <p:sp>
        <p:nvSpPr>
          <p:cNvPr id="73740" name="Text Box 13"/>
          <p:cNvSpPr txBox="1">
            <a:spLocks noChangeArrowheads="1"/>
          </p:cNvSpPr>
          <p:nvPr/>
        </p:nvSpPr>
        <p:spPr bwMode="gray">
          <a:xfrm>
            <a:off x="2386013" y="2370138"/>
            <a:ext cx="3554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>
                <a:hlinkClick r:id="rId3" action="ppaction://hlinksldjump"/>
              </a:rPr>
              <a:t>典型指令的执行过程</a:t>
            </a:r>
            <a:endParaRPr lang="zh-CN" altLang="en-US" b="1"/>
          </a:p>
        </p:txBody>
      </p:sp>
      <p:sp>
        <p:nvSpPr>
          <p:cNvPr id="73741" name="Text Box 14"/>
          <p:cNvSpPr txBox="1">
            <a:spLocks noChangeArrowheads="1"/>
          </p:cNvSpPr>
          <p:nvPr/>
        </p:nvSpPr>
        <p:spPr bwMode="gray">
          <a:xfrm>
            <a:off x="1392238" y="2373313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anose="02010609060101010101" pitchFamily="49" charset="-122"/>
              </a:rPr>
              <a:t>二</a:t>
            </a:r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)</a:t>
            </a:r>
          </a:p>
        </p:txBody>
      </p:sp>
      <p:sp>
        <p:nvSpPr>
          <p:cNvPr id="73742" name="Text Box 15"/>
          <p:cNvSpPr txBox="1">
            <a:spLocks noChangeArrowheads="1"/>
          </p:cNvSpPr>
          <p:nvPr/>
        </p:nvSpPr>
        <p:spPr bwMode="gray">
          <a:xfrm>
            <a:off x="2386013" y="3332163"/>
            <a:ext cx="31226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zh-CN" altLang="en-US" b="1">
                <a:hlinkClick r:id="rId4" action="ppaction://hlinksldjump"/>
              </a:rPr>
              <a:t>计算机的工作过程</a:t>
            </a:r>
            <a:endParaRPr lang="zh-CN" altLang="en-US" b="1"/>
          </a:p>
        </p:txBody>
      </p:sp>
      <p:sp>
        <p:nvSpPr>
          <p:cNvPr id="73743" name="Text Box 16"/>
          <p:cNvSpPr txBox="1">
            <a:spLocks noChangeArrowheads="1"/>
          </p:cNvSpPr>
          <p:nvPr/>
        </p:nvSpPr>
        <p:spPr bwMode="gray">
          <a:xfrm>
            <a:off x="1392238" y="3384550"/>
            <a:ext cx="8032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92457" dir="9843276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(</a:t>
            </a:r>
            <a:r>
              <a:rPr lang="zh-CN" altLang="en-US" sz="2000" b="1">
                <a:solidFill>
                  <a:schemeClr val="bg1"/>
                </a:solidFill>
                <a:latin typeface="黑体" panose="02010609060101010101" pitchFamily="49" charset="-122"/>
              </a:rPr>
              <a:t>三</a:t>
            </a:r>
            <a:r>
              <a:rPr lang="en-US" altLang="zh-CN" sz="2000" b="1">
                <a:solidFill>
                  <a:schemeClr val="bg1"/>
                </a:solidFill>
                <a:latin typeface="黑体" panose="02010609060101010101" pitchFamily="49" charset="-122"/>
              </a:rPr>
              <a:t>)</a:t>
            </a:r>
          </a:p>
        </p:txBody>
      </p:sp>
      <p:pic>
        <p:nvPicPr>
          <p:cNvPr id="17" name="Picture 6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900" y="5661248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494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14592407-333E-46F6-85BE-EA8C87A343F4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44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（一）指令执行过程概述</a:t>
            </a:r>
          </a:p>
        </p:txBody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052513"/>
            <a:ext cx="7489825" cy="936625"/>
          </a:xfrm>
        </p:spPr>
        <p:txBody>
          <a:bodyPr/>
          <a:lstStyle/>
          <a:p>
            <a:pPr marL="274638" indent="-274638" eaLnBrk="1" hangingPunct="1">
              <a:lnSpc>
                <a:spcPct val="110000"/>
              </a:lnSpc>
            </a:pPr>
            <a:r>
              <a:rPr lang="zh-CN" altLang="en-US" sz="2400" smtClean="0">
                <a:latin typeface="Arial" panose="020B0604020202020204" pitchFamily="34" charset="0"/>
              </a:rPr>
              <a:t>一条指令的执行过程包括</a:t>
            </a:r>
            <a:r>
              <a:rPr lang="zh-CN" altLang="en-US" sz="2400" smtClean="0">
                <a:solidFill>
                  <a:srgbClr val="A50021"/>
                </a:solidFill>
                <a:latin typeface="Arial" panose="020B0604020202020204" pitchFamily="34" charset="0"/>
              </a:rPr>
              <a:t>取指令</a:t>
            </a:r>
            <a:r>
              <a:rPr lang="zh-CN" altLang="en-US" sz="2400" smtClean="0">
                <a:solidFill>
                  <a:srgbClr val="990033"/>
                </a:solidFill>
                <a:latin typeface="Arial" panose="020B0604020202020204" pitchFamily="34" charset="0"/>
              </a:rPr>
              <a:t>、分析指令、</a:t>
            </a:r>
            <a:r>
              <a:rPr lang="zh-CN" altLang="en-US" sz="2400" smtClean="0">
                <a:solidFill>
                  <a:srgbClr val="A50021"/>
                </a:solidFill>
                <a:latin typeface="Arial" panose="020B0604020202020204" pitchFamily="34" charset="0"/>
              </a:rPr>
              <a:t>执行指令</a:t>
            </a:r>
            <a:r>
              <a:rPr lang="zh-CN" altLang="en-US" sz="2400" smtClean="0">
                <a:latin typeface="Arial" panose="020B0604020202020204" pitchFamily="34" charset="0"/>
              </a:rPr>
              <a:t>三个步骤：</a:t>
            </a:r>
            <a:endParaRPr lang="zh-CN" altLang="en-US" sz="2400" smtClean="0">
              <a:solidFill>
                <a:srgbClr val="A50021"/>
              </a:solidFill>
              <a:latin typeface="Arial" panose="020B0604020202020204" pitchFamily="34" charset="0"/>
            </a:endParaRPr>
          </a:p>
        </p:txBody>
      </p:sp>
      <p:sp>
        <p:nvSpPr>
          <p:cNvPr id="388100" name="Rectangle 4"/>
          <p:cNvSpPr>
            <a:spLocks noChangeArrowheads="1"/>
          </p:cNvSpPr>
          <p:nvPr/>
        </p:nvSpPr>
        <p:spPr bwMode="auto">
          <a:xfrm>
            <a:off x="395288" y="2895600"/>
            <a:ext cx="1663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b="1">
                <a:solidFill>
                  <a:srgbClr val="A50021"/>
                </a:solidFill>
              </a:rPr>
              <a:t>1</a:t>
            </a:r>
            <a:r>
              <a:rPr lang="zh-CN" altLang="en-US" b="1">
                <a:solidFill>
                  <a:srgbClr val="A50021"/>
                </a:solidFill>
              </a:rPr>
              <a:t>、取指令</a:t>
            </a:r>
            <a:r>
              <a:rPr lang="zh-CN" altLang="en-US"/>
              <a:t> </a:t>
            </a:r>
          </a:p>
        </p:txBody>
      </p:sp>
      <p:sp>
        <p:nvSpPr>
          <p:cNvPr id="388101" name="Rectangle 5"/>
          <p:cNvSpPr>
            <a:spLocks noChangeArrowheads="1"/>
          </p:cNvSpPr>
          <p:nvPr/>
        </p:nvSpPr>
        <p:spPr bwMode="auto">
          <a:xfrm>
            <a:off x="2195513" y="2103438"/>
            <a:ext cx="23288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指令在哪里？</a:t>
            </a:r>
          </a:p>
        </p:txBody>
      </p:sp>
      <p:sp>
        <p:nvSpPr>
          <p:cNvPr id="388102" name="AutoShape 6"/>
          <p:cNvSpPr>
            <a:spLocks/>
          </p:cNvSpPr>
          <p:nvPr/>
        </p:nvSpPr>
        <p:spPr bwMode="auto">
          <a:xfrm>
            <a:off x="1927225" y="2103438"/>
            <a:ext cx="287338" cy="2663825"/>
          </a:xfrm>
          <a:prstGeom prst="leftBrace">
            <a:avLst>
              <a:gd name="adj1" fmla="val 77256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88103" name="Rectangle 7"/>
          <p:cNvSpPr>
            <a:spLocks noChangeArrowheads="1"/>
          </p:cNvSpPr>
          <p:nvPr/>
        </p:nvSpPr>
        <p:spPr bwMode="auto">
          <a:xfrm>
            <a:off x="2214563" y="4046538"/>
            <a:ext cx="2070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③</a:t>
            </a:r>
            <a:r>
              <a:rPr lang="zh-CN" altLang="en-US" b="1">
                <a:solidFill>
                  <a:srgbClr val="0000FF"/>
                </a:solidFill>
              </a:rPr>
              <a:t>取到哪里？</a:t>
            </a:r>
          </a:p>
        </p:txBody>
      </p:sp>
      <p:sp>
        <p:nvSpPr>
          <p:cNvPr id="388104" name="Rectangle 8"/>
          <p:cNvSpPr>
            <a:spLocks noChangeArrowheads="1"/>
          </p:cNvSpPr>
          <p:nvPr/>
        </p:nvSpPr>
        <p:spPr bwMode="auto">
          <a:xfrm>
            <a:off x="2195513" y="2895600"/>
            <a:ext cx="18716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如何取？</a:t>
            </a:r>
          </a:p>
        </p:txBody>
      </p:sp>
      <p:sp>
        <p:nvSpPr>
          <p:cNvPr id="388105" name="Line 9"/>
          <p:cNvSpPr>
            <a:spLocks noChangeShapeType="1"/>
          </p:cNvSpPr>
          <p:nvPr/>
        </p:nvSpPr>
        <p:spPr bwMode="auto">
          <a:xfrm>
            <a:off x="4446588" y="23193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06" name="Rectangle 10"/>
          <p:cNvSpPr>
            <a:spLocks noChangeArrowheads="1"/>
          </p:cNvSpPr>
          <p:nvPr/>
        </p:nvSpPr>
        <p:spPr bwMode="auto">
          <a:xfrm>
            <a:off x="5238750" y="2103438"/>
            <a:ext cx="1997075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0000FF"/>
                </a:solidFill>
              </a:rPr>
              <a:t>指令在主存</a:t>
            </a:r>
          </a:p>
        </p:txBody>
      </p:sp>
      <p:sp>
        <p:nvSpPr>
          <p:cNvPr id="388107" name="Line 11"/>
          <p:cNvSpPr>
            <a:spLocks noChangeShapeType="1"/>
          </p:cNvSpPr>
          <p:nvPr/>
        </p:nvSpPr>
        <p:spPr bwMode="auto">
          <a:xfrm>
            <a:off x="3870325" y="3111500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08" name="Rectangle 12"/>
          <p:cNvSpPr>
            <a:spLocks noChangeArrowheads="1"/>
          </p:cNvSpPr>
          <p:nvPr/>
        </p:nvSpPr>
        <p:spPr bwMode="auto">
          <a:xfrm>
            <a:off x="4589463" y="2895600"/>
            <a:ext cx="1206500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0000FF"/>
                </a:solidFill>
              </a:rPr>
              <a:t>读主存</a:t>
            </a:r>
          </a:p>
        </p:txBody>
      </p:sp>
      <p:sp>
        <p:nvSpPr>
          <p:cNvPr id="388109" name="Line 13"/>
          <p:cNvSpPr>
            <a:spLocks noChangeShapeType="1"/>
          </p:cNvSpPr>
          <p:nvPr/>
        </p:nvSpPr>
        <p:spPr bwMode="auto">
          <a:xfrm flipV="1">
            <a:off x="5670550" y="3182938"/>
            <a:ext cx="576263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0" name="Rectangle 14"/>
          <p:cNvSpPr>
            <a:spLocks noChangeArrowheads="1"/>
          </p:cNvSpPr>
          <p:nvPr/>
        </p:nvSpPr>
        <p:spPr bwMode="auto">
          <a:xfrm>
            <a:off x="6246813" y="2687638"/>
            <a:ext cx="2303462" cy="121602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指令在主存中的哪个单元？即指令地址</a:t>
            </a:r>
            <a:r>
              <a:rPr lang="en-US" altLang="zh-CN" b="1">
                <a:solidFill>
                  <a:srgbClr val="0000FF"/>
                </a:solidFill>
              </a:rPr>
              <a:t>=</a:t>
            </a:r>
            <a:r>
              <a:rPr lang="zh-CN" altLang="en-US" b="1">
                <a:solidFill>
                  <a:srgbClr val="0000FF"/>
                </a:solidFill>
              </a:rPr>
              <a:t>？</a:t>
            </a:r>
          </a:p>
        </p:txBody>
      </p:sp>
      <p:sp>
        <p:nvSpPr>
          <p:cNvPr id="388111" name="Line 15"/>
          <p:cNvSpPr>
            <a:spLocks noChangeShapeType="1"/>
          </p:cNvSpPr>
          <p:nvPr/>
        </p:nvSpPr>
        <p:spPr bwMode="auto">
          <a:xfrm>
            <a:off x="7254875" y="3903663"/>
            <a:ext cx="0" cy="503237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2" name="Rectangle 16"/>
          <p:cNvSpPr>
            <a:spLocks noChangeArrowheads="1"/>
          </p:cNvSpPr>
          <p:nvPr/>
        </p:nvSpPr>
        <p:spPr bwMode="auto">
          <a:xfrm>
            <a:off x="6462713" y="4421188"/>
            <a:ext cx="1584325" cy="85090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指令地址在</a:t>
            </a:r>
            <a:r>
              <a:rPr lang="en-US" altLang="zh-CN" b="1">
                <a:solidFill>
                  <a:srgbClr val="0000FF"/>
                </a:solidFill>
              </a:rPr>
              <a:t>PC</a:t>
            </a:r>
            <a:r>
              <a:rPr lang="zh-CN" altLang="en-US" b="1">
                <a:solidFill>
                  <a:srgbClr val="0000FF"/>
                </a:solidFill>
              </a:rPr>
              <a:t>中</a:t>
            </a:r>
          </a:p>
        </p:txBody>
      </p:sp>
      <p:sp>
        <p:nvSpPr>
          <p:cNvPr id="388113" name="Line 17"/>
          <p:cNvSpPr>
            <a:spLocks noChangeShapeType="1"/>
          </p:cNvSpPr>
          <p:nvPr/>
        </p:nvSpPr>
        <p:spPr bwMode="auto">
          <a:xfrm>
            <a:off x="4067175" y="42624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8114" name="Rectangle 18"/>
          <p:cNvSpPr>
            <a:spLocks noChangeArrowheads="1"/>
          </p:cNvSpPr>
          <p:nvPr/>
        </p:nvSpPr>
        <p:spPr bwMode="auto">
          <a:xfrm>
            <a:off x="4787900" y="4065588"/>
            <a:ext cx="1436688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取到</a:t>
            </a:r>
            <a:r>
              <a:rPr lang="en-US" altLang="zh-CN" b="1">
                <a:solidFill>
                  <a:srgbClr val="0000FF"/>
                </a:solidFill>
              </a:rPr>
              <a:t>IR</a:t>
            </a:r>
            <a:r>
              <a:rPr lang="zh-CN" altLang="en-US" b="1">
                <a:solidFill>
                  <a:srgbClr val="0000FF"/>
                </a:solidFill>
              </a:rPr>
              <a:t>中</a:t>
            </a:r>
          </a:p>
        </p:txBody>
      </p:sp>
      <p:sp>
        <p:nvSpPr>
          <p:cNvPr id="388115" name="Rectangle 19"/>
          <p:cNvSpPr>
            <a:spLocks noChangeArrowheads="1"/>
          </p:cNvSpPr>
          <p:nvPr/>
        </p:nvSpPr>
        <p:spPr bwMode="auto">
          <a:xfrm>
            <a:off x="468313" y="5343525"/>
            <a:ext cx="755967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</a:rPr>
              <a:t>总结：</a:t>
            </a:r>
            <a:r>
              <a:rPr lang="zh-CN" altLang="en-US" b="1">
                <a:solidFill>
                  <a:srgbClr val="FF0000"/>
                </a:solidFill>
              </a:rPr>
              <a:t>取指令就是以</a:t>
            </a:r>
            <a:r>
              <a:rPr lang="en-US" altLang="zh-CN" b="1">
                <a:solidFill>
                  <a:srgbClr val="FF0000"/>
                </a:solidFill>
              </a:rPr>
              <a:t>PC</a:t>
            </a:r>
            <a:r>
              <a:rPr lang="zh-CN" altLang="en-US" b="1">
                <a:solidFill>
                  <a:srgbClr val="FF0000"/>
                </a:solidFill>
              </a:rPr>
              <a:t>为地址读存储器，读出的指令送</a:t>
            </a:r>
            <a:r>
              <a:rPr lang="en-US" altLang="zh-CN" b="1">
                <a:solidFill>
                  <a:srgbClr val="FF0000"/>
                </a:solidFill>
              </a:rPr>
              <a:t>IR</a:t>
            </a:r>
            <a:r>
              <a:rPr lang="zh-CN" altLang="en-US" b="1">
                <a:solidFill>
                  <a:srgbClr val="FF0000"/>
                </a:solidFill>
              </a:rPr>
              <a:t>，</a:t>
            </a:r>
            <a:r>
              <a:rPr lang="en-US" altLang="zh-CN" b="1">
                <a:solidFill>
                  <a:srgbClr val="FF0000"/>
                </a:solidFill>
              </a:rPr>
              <a:t>PC</a:t>
            </a:r>
            <a:r>
              <a:rPr lang="zh-CN" altLang="en-US" b="1">
                <a:solidFill>
                  <a:srgbClr val="FF0000"/>
                </a:solidFill>
              </a:rPr>
              <a:t>自增</a:t>
            </a:r>
            <a:r>
              <a:rPr lang="en-US" altLang="zh-CN" b="1">
                <a:solidFill>
                  <a:srgbClr val="FF0000"/>
                </a:solidFill>
              </a:rPr>
              <a:t>1</a:t>
            </a:r>
            <a:r>
              <a:rPr lang="zh-CN" altLang="en-US" b="1">
                <a:solidFill>
                  <a:srgbClr val="FF0000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4884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8810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8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8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8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88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8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8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88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8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88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88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88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8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88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88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6" dur="1" fill="hold"/>
                                        <p:tgtEl>
                                          <p:spTgt spid="38811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100" grpId="0"/>
      <p:bldP spid="388101" grpId="0"/>
      <p:bldP spid="388102" grpId="0" animBg="1"/>
      <p:bldP spid="388103" grpId="0"/>
      <p:bldP spid="388104" grpId="0"/>
      <p:bldP spid="388105" grpId="0" animBg="1"/>
      <p:bldP spid="388106" grpId="0" animBg="1"/>
      <p:bldP spid="388107" grpId="0" animBg="1"/>
      <p:bldP spid="388108" grpId="0" animBg="1"/>
      <p:bldP spid="388109" grpId="0" animBg="1"/>
      <p:bldP spid="388110" grpId="0" animBg="1"/>
      <p:bldP spid="388111" grpId="0" animBg="1"/>
      <p:bldP spid="388112" grpId="0" animBg="1"/>
      <p:bldP spid="388113" grpId="0" animBg="1"/>
      <p:bldP spid="388114" grpId="0" animBg="1"/>
      <p:bldP spid="38811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93578BE4-0FA9-4193-A097-48004A2DD676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45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（一）指令执行过程概述</a:t>
            </a:r>
          </a:p>
        </p:txBody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989138"/>
            <a:ext cx="1401762" cy="720725"/>
          </a:xfrm>
        </p:spPr>
        <p:txBody>
          <a:bodyPr/>
          <a:lstStyle/>
          <a:p>
            <a:pPr marL="444500" indent="-444500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990033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smtClean="0">
                <a:solidFill>
                  <a:srgbClr val="990033"/>
                </a:solidFill>
                <a:latin typeface="Arial" panose="020B0604020202020204" pitchFamily="34" charset="0"/>
              </a:rPr>
              <a:t>、分析指令：</a:t>
            </a:r>
          </a:p>
        </p:txBody>
      </p:sp>
      <p:sp>
        <p:nvSpPr>
          <p:cNvPr id="389125" name="Rectangle 5"/>
          <p:cNvSpPr>
            <a:spLocks noChangeArrowheads="1"/>
          </p:cNvSpPr>
          <p:nvPr/>
        </p:nvSpPr>
        <p:spPr bwMode="auto">
          <a:xfrm>
            <a:off x="2051050" y="1412875"/>
            <a:ext cx="24495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指令的功能？</a:t>
            </a:r>
          </a:p>
        </p:txBody>
      </p:sp>
      <p:sp>
        <p:nvSpPr>
          <p:cNvPr id="389126" name="AutoShape 6"/>
          <p:cNvSpPr>
            <a:spLocks/>
          </p:cNvSpPr>
          <p:nvPr/>
        </p:nvSpPr>
        <p:spPr bwMode="auto">
          <a:xfrm>
            <a:off x="1908175" y="1412875"/>
            <a:ext cx="215900" cy="2016125"/>
          </a:xfrm>
          <a:prstGeom prst="leftBrace">
            <a:avLst>
              <a:gd name="adj1" fmla="val 77819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89128" name="Rectangle 8"/>
          <p:cNvSpPr>
            <a:spLocks noChangeArrowheads="1"/>
          </p:cNvSpPr>
          <p:nvPr/>
        </p:nvSpPr>
        <p:spPr bwMode="auto">
          <a:xfrm>
            <a:off x="2051050" y="2205038"/>
            <a:ext cx="2736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操作数在哪里？</a:t>
            </a:r>
          </a:p>
        </p:txBody>
      </p:sp>
      <p:sp>
        <p:nvSpPr>
          <p:cNvPr id="389129" name="Line 9"/>
          <p:cNvSpPr>
            <a:spLocks noChangeShapeType="1"/>
          </p:cNvSpPr>
          <p:nvPr/>
        </p:nvSpPr>
        <p:spPr bwMode="auto">
          <a:xfrm>
            <a:off x="4356100" y="1628775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30" name="Rectangle 10"/>
          <p:cNvSpPr>
            <a:spLocks noChangeArrowheads="1"/>
          </p:cNvSpPr>
          <p:nvPr/>
        </p:nvSpPr>
        <p:spPr bwMode="auto">
          <a:xfrm>
            <a:off x="5148263" y="1431925"/>
            <a:ext cx="2519362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对</a:t>
            </a:r>
            <a:r>
              <a:rPr lang="en-US" altLang="zh-CN" b="1">
                <a:solidFill>
                  <a:srgbClr val="0000FF"/>
                </a:solidFill>
              </a:rPr>
              <a:t>OP</a:t>
            </a:r>
            <a:r>
              <a:rPr lang="zh-CN" altLang="en-US" b="1">
                <a:solidFill>
                  <a:srgbClr val="0000FF"/>
                </a:solidFill>
              </a:rPr>
              <a:t>字段译码</a:t>
            </a:r>
          </a:p>
        </p:txBody>
      </p:sp>
      <p:sp>
        <p:nvSpPr>
          <p:cNvPr id="389133" name="Line 13"/>
          <p:cNvSpPr>
            <a:spLocks noChangeShapeType="1"/>
          </p:cNvSpPr>
          <p:nvPr/>
        </p:nvSpPr>
        <p:spPr bwMode="auto">
          <a:xfrm flipV="1">
            <a:off x="4643438" y="2420938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34" name="Rectangle 14"/>
          <p:cNvSpPr>
            <a:spLocks noChangeArrowheads="1"/>
          </p:cNvSpPr>
          <p:nvPr/>
        </p:nvSpPr>
        <p:spPr bwMode="auto">
          <a:xfrm>
            <a:off x="5435600" y="2205038"/>
            <a:ext cx="3457575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对寻址方式码</a:t>
            </a:r>
            <a:r>
              <a:rPr lang="en-US" altLang="zh-CN" b="1">
                <a:solidFill>
                  <a:srgbClr val="0000FF"/>
                </a:solidFill>
              </a:rPr>
              <a:t>MOD</a:t>
            </a:r>
            <a:r>
              <a:rPr lang="zh-CN" altLang="en-US" b="1">
                <a:solidFill>
                  <a:srgbClr val="0000FF"/>
                </a:solidFill>
              </a:rPr>
              <a:t>译码</a:t>
            </a:r>
          </a:p>
        </p:txBody>
      </p:sp>
      <p:sp>
        <p:nvSpPr>
          <p:cNvPr id="389140" name="Rectangle 20"/>
          <p:cNvSpPr>
            <a:spLocks noChangeArrowheads="1"/>
          </p:cNvSpPr>
          <p:nvPr/>
        </p:nvSpPr>
        <p:spPr bwMode="auto">
          <a:xfrm>
            <a:off x="2051050" y="2924175"/>
            <a:ext cx="27368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③</a:t>
            </a:r>
            <a:r>
              <a:rPr lang="zh-CN" altLang="en-US" b="1">
                <a:solidFill>
                  <a:srgbClr val="0000FF"/>
                </a:solidFill>
              </a:rPr>
              <a:t>指令含几个字？</a:t>
            </a:r>
          </a:p>
        </p:txBody>
      </p:sp>
      <p:sp>
        <p:nvSpPr>
          <p:cNvPr id="389141" name="Line 21"/>
          <p:cNvSpPr>
            <a:spLocks noChangeShapeType="1"/>
          </p:cNvSpPr>
          <p:nvPr/>
        </p:nvSpPr>
        <p:spPr bwMode="auto">
          <a:xfrm>
            <a:off x="4575175" y="3140075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9142" name="Rectangle 22"/>
          <p:cNvSpPr>
            <a:spLocks noChangeArrowheads="1"/>
          </p:cNvSpPr>
          <p:nvPr/>
        </p:nvSpPr>
        <p:spPr bwMode="auto">
          <a:xfrm>
            <a:off x="5295900" y="2943225"/>
            <a:ext cx="3668713" cy="48577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0000FF"/>
                </a:solidFill>
              </a:rPr>
              <a:t>由</a:t>
            </a:r>
            <a:r>
              <a:rPr lang="en-US" altLang="zh-CN" b="1">
                <a:solidFill>
                  <a:srgbClr val="0000FF"/>
                </a:solidFill>
              </a:rPr>
              <a:t>OP</a:t>
            </a:r>
            <a:r>
              <a:rPr lang="zh-CN" altLang="en-US" b="1">
                <a:solidFill>
                  <a:srgbClr val="0000FF"/>
                </a:solidFill>
              </a:rPr>
              <a:t>或者</a:t>
            </a:r>
            <a:r>
              <a:rPr lang="en-US" altLang="zh-CN" b="1">
                <a:solidFill>
                  <a:srgbClr val="0000FF"/>
                </a:solidFill>
              </a:rPr>
              <a:t>MOD</a:t>
            </a:r>
            <a:r>
              <a:rPr lang="zh-CN" altLang="en-US" b="1">
                <a:solidFill>
                  <a:srgbClr val="0000FF"/>
                </a:solidFill>
              </a:rPr>
              <a:t>字段决定</a:t>
            </a:r>
          </a:p>
        </p:txBody>
      </p:sp>
      <p:sp>
        <p:nvSpPr>
          <p:cNvPr id="389148" name="Rectangle 28"/>
          <p:cNvSpPr>
            <a:spLocks noChangeArrowheads="1"/>
          </p:cNvSpPr>
          <p:nvPr/>
        </p:nvSpPr>
        <p:spPr bwMode="auto">
          <a:xfrm>
            <a:off x="611188" y="4149725"/>
            <a:ext cx="7489825" cy="96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</a:rPr>
              <a:t>总结：</a:t>
            </a:r>
            <a:r>
              <a:rPr lang="zh-CN" altLang="en-US" b="1">
                <a:solidFill>
                  <a:srgbClr val="FF0000"/>
                </a:solidFill>
              </a:rPr>
              <a:t>分析指令就是控制指令译码器</a:t>
            </a:r>
            <a:r>
              <a:rPr lang="en-US" altLang="zh-CN" b="1">
                <a:solidFill>
                  <a:srgbClr val="FF0000"/>
                </a:solidFill>
              </a:rPr>
              <a:t>ID</a:t>
            </a:r>
            <a:r>
              <a:rPr lang="zh-CN" altLang="en-US" b="1">
                <a:solidFill>
                  <a:srgbClr val="FF0000"/>
                </a:solidFill>
              </a:rPr>
              <a:t>工作，产生识别指令</a:t>
            </a:r>
            <a:r>
              <a:rPr lang="en-US" altLang="zh-CN" b="1">
                <a:solidFill>
                  <a:srgbClr val="FF0000"/>
                </a:solidFill>
              </a:rPr>
              <a:t>OP</a:t>
            </a:r>
            <a:r>
              <a:rPr lang="zh-CN" altLang="en-US" b="1">
                <a:solidFill>
                  <a:srgbClr val="FF0000"/>
                </a:solidFill>
              </a:rPr>
              <a:t>和寻址方式的控制信号。</a:t>
            </a:r>
          </a:p>
        </p:txBody>
      </p:sp>
    </p:spTree>
    <p:extLst>
      <p:ext uri="{BB962C8B-B14F-4D97-AF65-F5344CB8AC3E}">
        <p14:creationId xmlns:p14="http://schemas.microsoft.com/office/powerpoint/2010/main" val="402623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9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89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89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89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9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9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9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9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89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1" fill="hold"/>
                                        <p:tgtEl>
                                          <p:spTgt spid="3891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5" grpId="0"/>
      <p:bldP spid="389126" grpId="0" animBg="1"/>
      <p:bldP spid="389128" grpId="0"/>
      <p:bldP spid="389129" grpId="0" animBg="1"/>
      <p:bldP spid="389130" grpId="0" animBg="1"/>
      <p:bldP spid="389133" grpId="0" animBg="1"/>
      <p:bldP spid="389134" grpId="0" animBg="1"/>
      <p:bldP spid="389140" grpId="0"/>
      <p:bldP spid="389141" grpId="0" animBg="1"/>
      <p:bldP spid="389142" grpId="0" animBg="1"/>
      <p:bldP spid="38914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69E6DDF6-2FB1-4F54-B28E-A2345C9432EB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46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（一）指令执行过程概述</a:t>
            </a:r>
          </a:p>
        </p:txBody>
      </p:sp>
      <p:sp>
        <p:nvSpPr>
          <p:cNvPr id="429062" name="Rectangle 6"/>
          <p:cNvSpPr>
            <a:spLocks noChangeArrowheads="1"/>
          </p:cNvSpPr>
          <p:nvPr/>
        </p:nvSpPr>
        <p:spPr bwMode="auto">
          <a:xfrm>
            <a:off x="1835150" y="2719388"/>
            <a:ext cx="26352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②</a:t>
            </a:r>
            <a:r>
              <a:rPr lang="zh-CN" altLang="en-US" b="1">
                <a:solidFill>
                  <a:srgbClr val="0000FF"/>
                </a:solidFill>
              </a:rPr>
              <a:t>执行操作或处理</a:t>
            </a:r>
          </a:p>
        </p:txBody>
      </p:sp>
      <p:sp>
        <p:nvSpPr>
          <p:cNvPr id="429068" name="Rectangle 12"/>
          <p:cNvSpPr>
            <a:spLocks noChangeArrowheads="1"/>
          </p:cNvSpPr>
          <p:nvPr/>
        </p:nvSpPr>
        <p:spPr bwMode="auto">
          <a:xfrm>
            <a:off x="4284663" y="1412875"/>
            <a:ext cx="3816350" cy="103505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000" rIns="0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取指令剩余字；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根据寻址方式计算操作数的</a:t>
            </a:r>
            <a:r>
              <a:rPr lang="en-US" altLang="zh-CN" sz="2000" b="1">
                <a:solidFill>
                  <a:srgbClr val="0000FF"/>
                </a:solidFill>
              </a:rPr>
              <a:t>EA</a:t>
            </a:r>
            <a:r>
              <a:rPr lang="zh-CN" altLang="en-US" sz="2000" b="1">
                <a:solidFill>
                  <a:srgbClr val="0000FF"/>
                </a:solidFill>
              </a:rPr>
              <a:t>；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取操作数。</a:t>
            </a:r>
          </a:p>
        </p:txBody>
      </p:sp>
      <p:sp>
        <p:nvSpPr>
          <p:cNvPr id="429069" name="Rectangle 13"/>
          <p:cNvSpPr>
            <a:spLocks noChangeArrowheads="1"/>
          </p:cNvSpPr>
          <p:nvPr/>
        </p:nvSpPr>
        <p:spPr bwMode="auto">
          <a:xfrm>
            <a:off x="395288" y="1927225"/>
            <a:ext cx="1439862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44500" indent="-4445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b="1">
                <a:solidFill>
                  <a:srgbClr val="A50021"/>
                </a:solidFill>
              </a:rPr>
              <a:t>3</a:t>
            </a:r>
            <a:r>
              <a:rPr lang="zh-CN" altLang="en-US" b="1">
                <a:solidFill>
                  <a:srgbClr val="A50021"/>
                </a:solidFill>
              </a:rPr>
              <a:t>、执行指令</a:t>
            </a:r>
            <a:r>
              <a:rPr lang="zh-CN" altLang="en-US"/>
              <a:t> </a:t>
            </a:r>
          </a:p>
        </p:txBody>
      </p:sp>
      <p:sp>
        <p:nvSpPr>
          <p:cNvPr id="429073" name="AutoShape 17"/>
          <p:cNvSpPr>
            <a:spLocks/>
          </p:cNvSpPr>
          <p:nvPr/>
        </p:nvSpPr>
        <p:spPr bwMode="auto">
          <a:xfrm>
            <a:off x="1690688" y="1628775"/>
            <a:ext cx="144462" cy="1595438"/>
          </a:xfrm>
          <a:prstGeom prst="leftBrace">
            <a:avLst>
              <a:gd name="adj1" fmla="val 92033"/>
              <a:gd name="adj2" fmla="val 38838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29074" name="Rectangle 18"/>
          <p:cNvSpPr>
            <a:spLocks noChangeArrowheads="1"/>
          </p:cNvSpPr>
          <p:nvPr/>
        </p:nvSpPr>
        <p:spPr bwMode="auto">
          <a:xfrm>
            <a:off x="1835150" y="1628775"/>
            <a:ext cx="1716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0000FF"/>
                </a:solidFill>
              </a:rPr>
              <a:t>①</a:t>
            </a:r>
            <a:r>
              <a:rPr lang="zh-CN" altLang="en-US" b="1">
                <a:solidFill>
                  <a:srgbClr val="0000FF"/>
                </a:solidFill>
              </a:rPr>
              <a:t>取操作数</a:t>
            </a:r>
          </a:p>
        </p:txBody>
      </p:sp>
      <p:sp>
        <p:nvSpPr>
          <p:cNvPr id="429075" name="Line 19"/>
          <p:cNvSpPr>
            <a:spLocks noChangeShapeType="1"/>
          </p:cNvSpPr>
          <p:nvPr/>
        </p:nvSpPr>
        <p:spPr bwMode="auto">
          <a:xfrm>
            <a:off x="3492500" y="1916113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9076" name="Line 20"/>
          <p:cNvSpPr>
            <a:spLocks noChangeShapeType="1"/>
          </p:cNvSpPr>
          <p:nvPr/>
        </p:nvSpPr>
        <p:spPr bwMode="auto">
          <a:xfrm>
            <a:off x="4427538" y="3008313"/>
            <a:ext cx="720725" cy="0"/>
          </a:xfrm>
          <a:prstGeom prst="line">
            <a:avLst/>
          </a:prstGeom>
          <a:noFill/>
          <a:ln w="28575">
            <a:solidFill>
              <a:srgbClr val="9900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9077" name="Rectangle 21"/>
          <p:cNvSpPr>
            <a:spLocks noChangeArrowheads="1"/>
          </p:cNvSpPr>
          <p:nvPr/>
        </p:nvSpPr>
        <p:spPr bwMode="auto">
          <a:xfrm>
            <a:off x="5289550" y="2647950"/>
            <a:ext cx="2738438" cy="1035050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</a:rPr>
              <a:t>根据指令功能执行：传送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计算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移位</a:t>
            </a:r>
            <a:r>
              <a:rPr lang="en-US" altLang="zh-CN" sz="2000" b="1">
                <a:solidFill>
                  <a:srgbClr val="0000FF"/>
                </a:solidFill>
              </a:rPr>
              <a:t>/</a:t>
            </a:r>
            <a:r>
              <a:rPr lang="zh-CN" altLang="en-US" sz="2000" b="1">
                <a:solidFill>
                  <a:srgbClr val="0000FF"/>
                </a:solidFill>
              </a:rPr>
              <a:t>转移等操作</a:t>
            </a:r>
          </a:p>
        </p:txBody>
      </p:sp>
      <p:sp>
        <p:nvSpPr>
          <p:cNvPr id="429079" name="Rectangle 23"/>
          <p:cNvSpPr>
            <a:spLocks noChangeArrowheads="1"/>
          </p:cNvSpPr>
          <p:nvPr/>
        </p:nvSpPr>
        <p:spPr bwMode="auto">
          <a:xfrm>
            <a:off x="539750" y="4149725"/>
            <a:ext cx="7561263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52425" indent="-352425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</a:pPr>
            <a:r>
              <a:rPr lang="zh-CN" altLang="en-US" b="1">
                <a:solidFill>
                  <a:srgbClr val="0000FF"/>
                </a:solidFill>
              </a:rPr>
              <a:t>总结：</a:t>
            </a:r>
            <a:r>
              <a:rPr lang="zh-CN" altLang="en-US" b="1">
                <a:solidFill>
                  <a:srgbClr val="FF0000"/>
                </a:solidFill>
              </a:rPr>
              <a:t>执行指令的具体操作取决于指令的功能与寻址方式。</a:t>
            </a:r>
          </a:p>
        </p:txBody>
      </p:sp>
    </p:spTree>
    <p:extLst>
      <p:ext uri="{BB962C8B-B14F-4D97-AF65-F5344CB8AC3E}">
        <p14:creationId xmlns:p14="http://schemas.microsoft.com/office/powerpoint/2010/main" val="378451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2906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29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29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29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9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9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9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9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4290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062" grpId="0"/>
      <p:bldP spid="429068" grpId="0" animBg="1"/>
      <p:bldP spid="429069" grpId="0"/>
      <p:bldP spid="429073" grpId="0" animBg="1"/>
      <p:bldP spid="429074" grpId="0"/>
      <p:bldP spid="429075" grpId="0" animBg="1"/>
      <p:bldP spid="429076" grpId="0" animBg="1"/>
      <p:bldP spid="429077" grpId="0" animBg="1"/>
      <p:bldP spid="42907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74E604F7-2A5A-445C-8DF8-8143CADABCC3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47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6708775" cy="504825"/>
          </a:xfrm>
        </p:spPr>
        <p:txBody>
          <a:bodyPr/>
          <a:lstStyle/>
          <a:p>
            <a:pPr eaLnBrk="1" hangingPunct="1"/>
            <a:r>
              <a:rPr lang="zh-CN" altLang="en-US" smtClean="0"/>
              <a:t>模型计算机的系统结构</a:t>
            </a:r>
          </a:p>
        </p:txBody>
      </p:sp>
      <p:graphicFrame>
        <p:nvGraphicFramePr>
          <p:cNvPr id="77828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695325" y="1076325"/>
          <a:ext cx="7753350" cy="524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8874" name="Visio" r:id="rId3" imgW="6836283" imgH="4628007" progId="Visio.Drawing.11">
                  <p:embed/>
                </p:oleObj>
              </mc:Choice>
              <mc:Fallback>
                <p:oleObj name="Visio" r:id="rId3" imgW="6836283" imgH="4628007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325" y="1076325"/>
                        <a:ext cx="7753350" cy="5248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62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5A4E1A3E-933F-4A00-9588-C7CBB66355AB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48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（一）指令执行过程概述</a:t>
            </a:r>
          </a:p>
        </p:txBody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96975"/>
            <a:ext cx="7489825" cy="4537075"/>
          </a:xfrm>
        </p:spPr>
        <p:txBody>
          <a:bodyPr/>
          <a:lstStyle/>
          <a:p>
            <a:pPr marL="274638" indent="-274638" eaLnBrk="1" hangingPunct="1">
              <a:lnSpc>
                <a:spcPct val="110000"/>
              </a:lnSpc>
            </a:pPr>
            <a:r>
              <a:rPr lang="zh-CN" altLang="en-US" smtClean="0">
                <a:solidFill>
                  <a:srgbClr val="6600CC"/>
                </a:solidFill>
                <a:latin typeface="Arial" panose="020B0604020202020204" pitchFamily="34" charset="0"/>
              </a:rPr>
              <a:t>以模型计算机为例，介绍</a:t>
            </a:r>
            <a:r>
              <a:rPr lang="zh-CN" altLang="en-US" smtClean="0">
                <a:solidFill>
                  <a:srgbClr val="990033"/>
                </a:solidFill>
                <a:latin typeface="Arial" panose="020B0604020202020204" pitchFamily="34" charset="0"/>
              </a:rPr>
              <a:t>取指令和执行指令</a:t>
            </a:r>
            <a:r>
              <a:rPr lang="zh-CN" altLang="en-US" smtClean="0">
                <a:solidFill>
                  <a:srgbClr val="6600CC"/>
                </a:solidFill>
                <a:latin typeface="Arial" panose="020B0604020202020204" pitchFamily="34" charset="0"/>
              </a:rPr>
              <a:t>两大阶段：</a:t>
            </a:r>
            <a:endParaRPr lang="zh-CN" altLang="en-US" smtClean="0">
              <a:latin typeface="Arial" panose="020B0604020202020204" pitchFamily="34" charset="0"/>
            </a:endParaRPr>
          </a:p>
          <a:p>
            <a:pPr marL="274638" indent="-274638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1</a:t>
            </a:r>
            <a:r>
              <a:rPr lang="zh-CN" altLang="en-US" smtClean="0">
                <a:solidFill>
                  <a:srgbClr val="A50021"/>
                </a:solidFill>
                <a:latin typeface="Arial" panose="020B0604020202020204" pitchFamily="34" charset="0"/>
              </a:rPr>
              <a:t>、取指令 </a:t>
            </a:r>
          </a:p>
          <a:p>
            <a:pPr lvl="1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b="1" smtClean="0">
                <a:solidFill>
                  <a:srgbClr val="006600"/>
                </a:solidFill>
                <a:latin typeface="Arial" panose="020B0604020202020204" pitchFamily="34" charset="0"/>
              </a:rPr>
              <a:t>①送指令地址：</a:t>
            </a:r>
            <a:r>
              <a:rPr lang="en-US" altLang="zh-CN" b="1" smtClean="0">
                <a:latin typeface="Arial" panose="020B0604020202020204" pitchFamily="34" charset="0"/>
              </a:rPr>
              <a:t>PC</a:t>
            </a:r>
            <a:r>
              <a:rPr lang="zh-CN" altLang="en-US" b="1" smtClean="0">
                <a:latin typeface="Arial" panose="020B0604020202020204" pitchFamily="34" charset="0"/>
              </a:rPr>
              <a:t>的内容送到地址寄存器</a:t>
            </a:r>
            <a:r>
              <a:rPr lang="en-US" altLang="zh-CN" b="1" smtClean="0">
                <a:latin typeface="Arial" panose="020B0604020202020204" pitchFamily="34" charset="0"/>
              </a:rPr>
              <a:t>AR</a:t>
            </a:r>
            <a:r>
              <a:rPr lang="zh-CN" altLang="en-US" b="1" smtClean="0">
                <a:latin typeface="Arial" panose="020B0604020202020204" pitchFamily="34" charset="0"/>
              </a:rPr>
              <a:t>，同时</a:t>
            </a:r>
            <a:r>
              <a:rPr lang="en-US" altLang="zh-CN" b="1" smtClean="0">
                <a:latin typeface="Arial" panose="020B0604020202020204" pitchFamily="34" charset="0"/>
              </a:rPr>
              <a:t>PC</a:t>
            </a:r>
            <a:r>
              <a:rPr lang="zh-CN" altLang="en-US" b="1" smtClean="0">
                <a:latin typeface="Arial" panose="020B0604020202020204" pitchFamily="34" charset="0"/>
              </a:rPr>
              <a:t>的内容递增以指向下一条指令的地址；即</a:t>
            </a:r>
            <a:r>
              <a:rPr lang="en-US" altLang="zh-CN" b="1" smtClean="0">
                <a:solidFill>
                  <a:srgbClr val="A50021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PCAR, PC+1</a:t>
            </a:r>
            <a:endParaRPr lang="en-US" altLang="zh-CN" sz="2800" b="1" smtClean="0">
              <a:solidFill>
                <a:srgbClr val="A50021"/>
              </a:solidFill>
              <a:latin typeface="Arial" panose="020B0604020202020204" pitchFamily="34" charset="0"/>
            </a:endParaRPr>
          </a:p>
          <a:p>
            <a:pPr lvl="1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</a:rPr>
              <a:t>②</a:t>
            </a:r>
            <a:r>
              <a:rPr lang="zh-CN" altLang="en-US" b="1" smtClean="0">
                <a:solidFill>
                  <a:srgbClr val="006600"/>
                </a:solidFill>
                <a:latin typeface="Arial" panose="020B0604020202020204" pitchFamily="34" charset="0"/>
              </a:rPr>
              <a:t>读取指令：</a:t>
            </a:r>
            <a:r>
              <a:rPr lang="zh-CN" altLang="en-US" b="1" smtClean="0">
                <a:latin typeface="Arial" panose="020B0604020202020204" pitchFamily="34" charset="0"/>
              </a:rPr>
              <a:t>控制器发出</a:t>
            </a:r>
            <a:r>
              <a:rPr lang="zh-CN" altLang="en-US" b="1" smtClean="0">
                <a:solidFill>
                  <a:srgbClr val="CC0099"/>
                </a:solidFill>
                <a:latin typeface="Arial" panose="020B0604020202020204" pitchFamily="34" charset="0"/>
              </a:rPr>
              <a:t>读控制信号</a:t>
            </a:r>
            <a:r>
              <a:rPr lang="zh-CN" altLang="en-US" b="1" smtClean="0">
                <a:latin typeface="Arial" panose="020B0604020202020204" pitchFamily="34" charset="0"/>
              </a:rPr>
              <a:t>，控制从存储器中读出这条指令；该指令通过数据总线送到指令寄存器</a:t>
            </a:r>
            <a:r>
              <a:rPr lang="en-US" altLang="zh-CN" b="1" smtClean="0">
                <a:latin typeface="Arial" panose="020B0604020202020204" pitchFamily="34" charset="0"/>
              </a:rPr>
              <a:t>IR</a:t>
            </a:r>
            <a:r>
              <a:rPr lang="zh-CN" altLang="en-US" b="1" smtClean="0">
                <a:latin typeface="Arial" panose="020B0604020202020204" pitchFamily="34" charset="0"/>
              </a:rPr>
              <a:t>；即</a:t>
            </a:r>
            <a:r>
              <a:rPr lang="en-US" altLang="zh-CN" b="1" smtClean="0">
                <a:solidFill>
                  <a:srgbClr val="A50021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RAM IR</a:t>
            </a:r>
            <a:endParaRPr lang="en-US" altLang="zh-CN" b="1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15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F1BD5A39-D3D9-4269-8E7E-D93599AFC88D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49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98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（一）指令执行过程概述</a:t>
            </a:r>
          </a:p>
        </p:txBody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7088" y="1076325"/>
            <a:ext cx="7273925" cy="5248275"/>
          </a:xfrm>
        </p:spPr>
        <p:txBody>
          <a:bodyPr/>
          <a:lstStyle/>
          <a:p>
            <a:pPr lvl="1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</a:rPr>
              <a:t>③</a:t>
            </a:r>
            <a:r>
              <a:rPr lang="zh-CN" altLang="en-US" b="1" smtClean="0">
                <a:solidFill>
                  <a:srgbClr val="006600"/>
                </a:solidFill>
                <a:latin typeface="Arial" panose="020B0604020202020204" pitchFamily="34" charset="0"/>
              </a:rPr>
              <a:t>指令译码：</a:t>
            </a:r>
            <a:r>
              <a:rPr lang="zh-CN" altLang="en-US" b="1" smtClean="0">
                <a:latin typeface="Arial" panose="020B0604020202020204" pitchFamily="34" charset="0"/>
              </a:rPr>
              <a:t>由指令译码器对</a:t>
            </a:r>
            <a:r>
              <a:rPr lang="en-US" altLang="zh-CN" b="1" smtClean="0">
                <a:latin typeface="Arial" panose="020B0604020202020204" pitchFamily="34" charset="0"/>
              </a:rPr>
              <a:t>IR</a:t>
            </a:r>
            <a:r>
              <a:rPr lang="zh-CN" altLang="en-US" b="1" smtClean="0">
                <a:latin typeface="Arial" panose="020B0604020202020204" pitchFamily="34" charset="0"/>
              </a:rPr>
              <a:t>中的指令其进行分析译码：首先判断该指令是什么指令，然后将判断结果信息传递给操作控制信号形成部件。</a:t>
            </a:r>
            <a:endParaRPr lang="zh-CN" altLang="en-US" sz="3200" b="1" smtClean="0">
              <a:latin typeface="Arial" panose="020B0604020202020204" pitchFamily="34" charset="0"/>
            </a:endParaRP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2</a:t>
            </a:r>
            <a:r>
              <a:rPr lang="zh-CN" altLang="en-US" smtClean="0">
                <a:solidFill>
                  <a:srgbClr val="A50021"/>
                </a:solidFill>
                <a:latin typeface="Arial" panose="020B0604020202020204" pitchFamily="34" charset="0"/>
              </a:rPr>
              <a:t>、执行指令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latin typeface="Arial" panose="020B0604020202020204" pitchFamily="34" charset="0"/>
              </a:rPr>
              <a:t>操作控制信号形成部件根据指令译码信息和时序信号，发出该指令所需的所有部件的带时间标志的控制信号序列，完成指令的执行。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FF0000"/>
                </a:solidFill>
                <a:latin typeface="Arial" panose="020B0604020202020204" pitchFamily="34" charset="0"/>
              </a:rPr>
              <a:t>执行指令的具体操作与指令的功能有很大的关系，不同的指令，其执行指令阶段也是不同的。</a:t>
            </a:r>
          </a:p>
        </p:txBody>
      </p:sp>
      <p:pic>
        <p:nvPicPr>
          <p:cNvPr id="365573" name="Picture 5" descr="back11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5949950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605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557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9FC06-8ED7-440D-9077-4360C5912420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420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  <p:sp>
        <p:nvSpPr>
          <p:cNvPr id="420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550" y="1125538"/>
            <a:ext cx="7127875" cy="424815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0000FF"/>
                </a:solidFill>
              </a:rPr>
              <a:t>冯</a:t>
            </a:r>
            <a:r>
              <a:rPr lang="en-US" altLang="zh-CN">
                <a:solidFill>
                  <a:srgbClr val="0000FF"/>
                </a:solidFill>
                <a:latin typeface="Arial"/>
              </a:rPr>
              <a:t>·</a:t>
            </a:r>
            <a:r>
              <a:rPr lang="zh-CN" altLang="en-US">
                <a:solidFill>
                  <a:srgbClr val="0000FF"/>
                </a:solidFill>
              </a:rPr>
              <a:t>诺依曼结构特征</a:t>
            </a:r>
          </a:p>
          <a:p>
            <a:pPr lvl="1">
              <a:lnSpc>
                <a:spcPct val="110000"/>
              </a:lnSpc>
            </a:pPr>
            <a:r>
              <a:rPr lang="zh-CN" altLang="en-US" b="1"/>
              <a:t>程序和数据共同存储在同一个存储器</a:t>
            </a:r>
          </a:p>
          <a:p>
            <a:pPr lvl="1">
              <a:lnSpc>
                <a:spcPct val="110000"/>
              </a:lnSpc>
            </a:pPr>
            <a:r>
              <a:rPr lang="zh-CN" altLang="en-US" b="1"/>
              <a:t>一套地址总线与数据总线</a:t>
            </a:r>
          </a:p>
          <a:p>
            <a:pPr lvl="1">
              <a:lnSpc>
                <a:spcPct val="110000"/>
              </a:lnSpc>
            </a:pPr>
            <a:r>
              <a:rPr lang="zh-CN" altLang="en-US" b="1"/>
              <a:t>存储器瓶颈</a:t>
            </a:r>
          </a:p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0000FF"/>
                </a:solidFill>
              </a:rPr>
              <a:t>典型的冯</a:t>
            </a:r>
            <a:r>
              <a:rPr lang="en-US" altLang="zh-CN">
                <a:solidFill>
                  <a:srgbClr val="0000FF"/>
                </a:solidFill>
                <a:latin typeface="Arial"/>
              </a:rPr>
              <a:t>·</a:t>
            </a:r>
            <a:r>
              <a:rPr lang="zh-CN" altLang="en-US">
                <a:solidFill>
                  <a:srgbClr val="0000FF"/>
                </a:solidFill>
              </a:rPr>
              <a:t>诺依曼体系结构的</a:t>
            </a:r>
            <a:r>
              <a:rPr lang="en-US" altLang="zh-CN">
                <a:solidFill>
                  <a:srgbClr val="0000FF"/>
                </a:solidFill>
              </a:rPr>
              <a:t>CPU</a:t>
            </a:r>
          </a:p>
          <a:p>
            <a:pPr lvl="1">
              <a:lnSpc>
                <a:spcPct val="110000"/>
              </a:lnSpc>
            </a:pPr>
            <a:r>
              <a:rPr lang="en-US" altLang="zh-CN" b="1">
                <a:solidFill>
                  <a:srgbClr val="FF0000"/>
                </a:solidFill>
              </a:rPr>
              <a:t>Intel</a:t>
            </a:r>
            <a:r>
              <a:rPr lang="zh-CN" altLang="en-US" b="1">
                <a:solidFill>
                  <a:srgbClr val="FF0000"/>
                </a:solidFill>
              </a:rPr>
              <a:t>微处理器</a:t>
            </a:r>
          </a:p>
          <a:p>
            <a:pPr lvl="1">
              <a:lnSpc>
                <a:spcPct val="110000"/>
              </a:lnSpc>
            </a:pPr>
            <a:r>
              <a:rPr lang="en-US" altLang="zh-CN" b="1">
                <a:solidFill>
                  <a:srgbClr val="FF0000"/>
                </a:solidFill>
              </a:rPr>
              <a:t>ARM7</a:t>
            </a:r>
          </a:p>
          <a:p>
            <a:pPr lvl="1">
              <a:lnSpc>
                <a:spcPct val="110000"/>
              </a:lnSpc>
            </a:pPr>
            <a:r>
              <a:rPr lang="en-US" altLang="zh-CN" b="1">
                <a:solidFill>
                  <a:srgbClr val="FF0000"/>
                </a:solidFill>
              </a:rPr>
              <a:t>MIPS</a:t>
            </a:r>
            <a:r>
              <a:rPr lang="zh-CN" altLang="en-US" b="1">
                <a:solidFill>
                  <a:srgbClr val="FF0000"/>
                </a:solidFill>
              </a:rPr>
              <a:t>处理器</a:t>
            </a:r>
            <a:r>
              <a:rPr lang="zh-CN" altLang="en-US" sz="1800"/>
              <a:t> </a:t>
            </a:r>
          </a:p>
        </p:txBody>
      </p:sp>
      <p:sp>
        <p:nvSpPr>
          <p:cNvPr id="420868" name="Rectangle 4"/>
          <p:cNvSpPr>
            <a:spLocks noChangeArrowheads="1"/>
          </p:cNvSpPr>
          <p:nvPr/>
        </p:nvSpPr>
        <p:spPr bwMode="auto">
          <a:xfrm>
            <a:off x="0" y="22860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9D3C9572-60AB-45EE-8AAC-640288537CBC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50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08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（二）典型指令的执行过程</a:t>
            </a:r>
          </a:p>
        </p:txBody>
      </p:sp>
      <p:sp>
        <p:nvSpPr>
          <p:cNvPr id="366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076325"/>
            <a:ext cx="7416800" cy="623888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zh-CN" altLang="en-US" sz="2400" smtClean="0"/>
              <a:t>假设存放在存储器中的二条指令内容为：</a:t>
            </a:r>
          </a:p>
        </p:txBody>
      </p:sp>
      <p:graphicFrame>
        <p:nvGraphicFramePr>
          <p:cNvPr id="366646" name="Group 54"/>
          <p:cNvGraphicFramePr>
            <a:graphicFrameLocks noGrp="1"/>
          </p:cNvGraphicFramePr>
          <p:nvPr>
            <p:ph idx="4294967295"/>
          </p:nvPr>
        </p:nvGraphicFramePr>
        <p:xfrm>
          <a:off x="539750" y="1916113"/>
          <a:ext cx="8137525" cy="2489202"/>
        </p:xfrm>
        <a:graphic>
          <a:graphicData uri="http://schemas.openxmlformats.org/drawingml/2006/table">
            <a:tbl>
              <a:tblPr/>
              <a:tblGrid>
                <a:gridCol w="865188"/>
                <a:gridCol w="3095625"/>
                <a:gridCol w="2016125"/>
                <a:gridCol w="2160587"/>
              </a:tblGrid>
              <a:tr h="576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地址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机器码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助记符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功能</a:t>
                      </a:r>
                    </a:p>
                  </a:txBody>
                  <a:tcPr marL="39600" marR="39600" marT="39600" marB="39600"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487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04H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0101 0000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ADD R</a:t>
                      </a:r>
                      <a:r>
                        <a:rPr kumimoji="0" lang="en-US" altLang="zh-CN" sz="2400" b="1" i="0" u="none" strike="noStrike" cap="none" normalizeH="0" baseline="-3000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, 06H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(R</a:t>
                      </a:r>
                      <a:r>
                        <a:rPr kumimoji="0" lang="en-US" altLang="zh-CN" sz="2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)+06H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sym typeface="Wingdings" panose="05000000000000000000" pitchFamily="2" charset="2"/>
                        </a:rPr>
                        <a:t>R</a:t>
                      </a:r>
                      <a:r>
                        <a:rPr kumimoji="0" lang="en-US" altLang="zh-CN" sz="2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sym typeface="Wingdings" panose="05000000000000000000" pitchFamily="2" charset="2"/>
                        </a:rPr>
                        <a:t>0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4492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05H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0000 0110(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立即数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)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048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06H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1000 0000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JMP 04H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04H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sym typeface="Wingdings" panose="05000000000000000000" pitchFamily="2" charset="2"/>
                        </a:rPr>
                        <a:t>PC</a:t>
                      </a:r>
                    </a:p>
                  </a:txBody>
                  <a:tcPr marL="39600" marR="39600" marT="39600" marB="396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</a:tr>
              <a:tr h="4714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07H</a:t>
                      </a:r>
                    </a:p>
                  </a:txBody>
                  <a:tcPr marL="39600" marR="39600" marT="39600" marB="396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 marL="471488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909638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306513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 marL="16954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marL="21526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marL="26098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marL="30670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marL="35242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0000 0100(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转移地址</a:t>
                      </a: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)</a:t>
                      </a:r>
                    </a:p>
                  </a:txBody>
                  <a:tcPr marL="72000" marR="39600" marT="39600" marB="396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769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6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6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595" grpId="0" build="p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BEF8E8FB-B9E4-47FD-80B1-99C4791C3583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51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1923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404813"/>
            <a:ext cx="6708775" cy="504825"/>
          </a:xfrm>
        </p:spPr>
        <p:txBody>
          <a:bodyPr/>
          <a:lstStyle/>
          <a:p>
            <a:pPr eaLnBrk="1" hangingPunct="1"/>
            <a:r>
              <a:rPr lang="zh-CN" altLang="en-US" smtClean="0"/>
              <a:t>模型计算机的系统结构</a:t>
            </a:r>
          </a:p>
        </p:txBody>
      </p:sp>
      <p:graphicFrame>
        <p:nvGraphicFramePr>
          <p:cNvPr id="81924" name="Object 5"/>
          <p:cNvGraphicFramePr>
            <a:graphicFrameLocks noGrp="1" noChangeAspect="1"/>
          </p:cNvGraphicFramePr>
          <p:nvPr>
            <p:ph idx="1"/>
          </p:nvPr>
        </p:nvGraphicFramePr>
        <p:xfrm>
          <a:off x="695325" y="1076325"/>
          <a:ext cx="7753350" cy="524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898" name="Visio" r:id="rId3" imgW="6836283" imgH="4628007" progId="Visio.Drawing.11">
                  <p:embed/>
                </p:oleObj>
              </mc:Choice>
              <mc:Fallback>
                <p:oleObj name="Visio" r:id="rId3" imgW="6836283" imgH="4628007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325" y="1076325"/>
                        <a:ext cx="7753350" cy="5248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719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灯片编号占位符 5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F3302257-9A0D-4DB8-AB8E-4BC80A1D4080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52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2947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04813"/>
            <a:ext cx="6705600" cy="563562"/>
          </a:xfrm>
        </p:spPr>
        <p:txBody>
          <a:bodyPr/>
          <a:lstStyle/>
          <a:p>
            <a:pPr eaLnBrk="1" hangingPunct="1"/>
            <a:r>
              <a:rPr lang="zh-CN" altLang="en-US" smtClean="0">
                <a:latin typeface="Arial" panose="020B0604020202020204" pitchFamily="34" charset="0"/>
              </a:rPr>
              <a:t>典型指令的指令周期</a:t>
            </a:r>
            <a:r>
              <a:rPr lang="en-US" altLang="zh-CN" smtClean="0">
                <a:latin typeface="Arial" panose="020B0604020202020204" pitchFamily="34" charset="0"/>
              </a:rPr>
              <a:t>-ADD</a:t>
            </a:r>
          </a:p>
        </p:txBody>
      </p:sp>
      <p:sp>
        <p:nvSpPr>
          <p:cNvPr id="36864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4213" y="1076325"/>
            <a:ext cx="7488237" cy="458470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1</a:t>
            </a:r>
            <a:r>
              <a:rPr lang="zh-CN" altLang="en-US" smtClean="0">
                <a:solidFill>
                  <a:srgbClr val="A50021"/>
                </a:solidFill>
                <a:latin typeface="Arial" panose="020B0604020202020204" pitchFamily="34" charset="0"/>
              </a:rPr>
              <a:t>、</a:t>
            </a: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ADD Rd, Data</a:t>
            </a:r>
            <a:r>
              <a:rPr lang="en-US" altLang="zh-CN" smtClean="0">
                <a:solidFill>
                  <a:srgbClr val="0000FF"/>
                </a:solidFill>
                <a:latin typeface="Arial" panose="020B0604020202020204" pitchFamily="34" charset="0"/>
              </a:rPr>
              <a:t>; (Rd)+Data</a:t>
            </a:r>
            <a:r>
              <a:rPr lang="en-US" altLang="zh-CN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Rd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加法指令：</a:t>
            </a:r>
            <a:r>
              <a:rPr lang="zh-CN" altLang="en-US" b="1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寄存器＋立即数存入寄存器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寻址方式：</a:t>
            </a:r>
            <a:r>
              <a:rPr lang="zh-CN" altLang="en-US" b="1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源操作数为立即数寻址，目的操作数为寄存器（直接）寻址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指令格式：</a:t>
            </a:r>
          </a:p>
          <a:p>
            <a:pPr lvl="2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   </a:t>
            </a: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OP=0101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ADD R0</a:t>
            </a: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，</a:t>
            </a:r>
            <a:r>
              <a:rPr lang="en-US" altLang="zh-CN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06H</a:t>
            </a: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的机器码：</a:t>
            </a:r>
          </a:p>
          <a:p>
            <a:pPr lvl="2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50H</a:t>
            </a:r>
            <a:r>
              <a:rPr lang="zh-CN" altLang="en-US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、</a:t>
            </a: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06H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执行过程：</a:t>
            </a:r>
          </a:p>
        </p:txBody>
      </p:sp>
      <p:graphicFrame>
        <p:nvGraphicFramePr>
          <p:cNvPr id="368660" name="Group 20"/>
          <p:cNvGraphicFramePr>
            <a:graphicFrameLocks noGrp="1"/>
          </p:cNvGraphicFramePr>
          <p:nvPr>
            <p:ph sz="half" idx="2"/>
          </p:nvPr>
        </p:nvGraphicFramePr>
        <p:xfrm>
          <a:off x="5292725" y="2997200"/>
          <a:ext cx="3049588" cy="962025"/>
        </p:xfrm>
        <a:graphic>
          <a:graphicData uri="http://schemas.openxmlformats.org/drawingml/2006/table">
            <a:tbl>
              <a:tblPr/>
              <a:tblGrid>
                <a:gridCol w="1143000"/>
                <a:gridCol w="915988"/>
                <a:gridCol w="990600"/>
              </a:tblGrid>
              <a:tr h="5048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OP(4)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××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Rd(2)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</a:tr>
              <a:tr h="431800">
                <a:tc gridSpan="3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Data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468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68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368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" fill="hold"/>
                                        <p:tgtEl>
                                          <p:spTgt spid="368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7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686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686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68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368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3686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3" grpId="0" build="p" autoUpdateAnimBg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灯片编号占位符 5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578F1E5A-DFE7-465F-94F3-9B29476CE976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53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39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latin typeface="Arial" panose="020B0604020202020204" pitchFamily="34" charset="0"/>
              </a:rPr>
              <a:t>ADD Rd, Data</a:t>
            </a:r>
            <a:r>
              <a:rPr lang="zh-CN" altLang="en-US" smtClean="0">
                <a:latin typeface="Arial" panose="020B0604020202020204" pitchFamily="34" charset="0"/>
              </a:rPr>
              <a:t>指令的</a:t>
            </a:r>
            <a:r>
              <a:rPr lang="zh-CN" altLang="en-US" smtClean="0">
                <a:latin typeface="Arial" panose="020B0604020202020204" pitchFamily="34" charset="0"/>
                <a:sym typeface="Wingdings" panose="05000000000000000000" pitchFamily="2" charset="2"/>
              </a:rPr>
              <a:t>执行过程</a:t>
            </a:r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696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900113" y="1268413"/>
            <a:ext cx="7200900" cy="4465637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zh-CN" altLang="en-US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取指令：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M1 (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送存储器地址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)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：	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PCAR, PC+1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M2 (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读取指令并译码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)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RAM IR ,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指令译码</a:t>
            </a:r>
          </a:p>
          <a:p>
            <a:pPr eaLnBrk="1" hangingPunct="1">
              <a:lnSpc>
                <a:spcPct val="110000"/>
              </a:lnSpc>
            </a:pPr>
            <a:r>
              <a:rPr lang="zh-CN" altLang="en-US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执行指令：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M3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（取源操作数－送地址）：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PCAR, PC+1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M4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（取源操作数－读）：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RAM DA1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M5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（取目的操作数）： 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RdDA2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M6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（计算并置结果）：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DA1+DA2Rd</a:t>
            </a:r>
          </a:p>
        </p:txBody>
      </p:sp>
      <p:sp>
        <p:nvSpPr>
          <p:cNvPr id="369668" name="AutoShape 4"/>
          <p:cNvSpPr>
            <a:spLocks noChangeArrowheads="1"/>
          </p:cNvSpPr>
          <p:nvPr/>
        </p:nvSpPr>
        <p:spPr bwMode="auto">
          <a:xfrm>
            <a:off x="2411413" y="5445125"/>
            <a:ext cx="2663825" cy="1008063"/>
          </a:xfrm>
          <a:prstGeom prst="cloudCallout">
            <a:avLst>
              <a:gd name="adj1" fmla="val -67523"/>
              <a:gd name="adj2" fmla="val -91889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/>
              <a:t>机器周期</a:t>
            </a:r>
            <a:r>
              <a:rPr lang="en-US" altLang="zh-CN" b="1"/>
              <a:t>/CPU</a:t>
            </a:r>
            <a:r>
              <a:rPr lang="zh-CN" altLang="en-US" b="1"/>
              <a:t>周期</a:t>
            </a:r>
          </a:p>
        </p:txBody>
      </p:sp>
    </p:spTree>
    <p:extLst>
      <p:ext uri="{BB962C8B-B14F-4D97-AF65-F5344CB8AC3E}">
        <p14:creationId xmlns:p14="http://schemas.microsoft.com/office/powerpoint/2010/main" val="81663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9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69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369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" fill="hold"/>
                                        <p:tgtEl>
                                          <p:spTgt spid="369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9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" fill="hold"/>
                                        <p:tgtEl>
                                          <p:spTgt spid="3696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2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" fill="hold"/>
                                        <p:tgtEl>
                                          <p:spTgt spid="3696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5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696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" fill="hold"/>
                                        <p:tgtEl>
                                          <p:spTgt spid="3696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6966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9667" grpId="0" build="p"/>
      <p:bldP spid="36966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E38262BF-9664-4D7D-AAF9-87A1DAD36ACD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54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84995" name="Object 56"/>
          <p:cNvGraphicFramePr>
            <a:graphicFrameLocks noGrp="1" noChangeAspect="1"/>
          </p:cNvGraphicFramePr>
          <p:nvPr>
            <p:ph idx="1"/>
          </p:nvPr>
        </p:nvGraphicFramePr>
        <p:xfrm>
          <a:off x="107950" y="1117600"/>
          <a:ext cx="8320088" cy="552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922" name="Visio" r:id="rId3" imgW="7009638" imgH="4655439" progId="Visio.Drawing.11">
                  <p:embed/>
                </p:oleObj>
              </mc:Choice>
              <mc:Fallback>
                <p:oleObj name="Visio" r:id="rId3" imgW="7009638" imgH="465543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117600"/>
                        <a:ext cx="8320088" cy="5526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4996" name="Rectangle 5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605713" cy="563563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latin typeface="Arial" panose="020B0604020202020204" pitchFamily="34" charset="0"/>
              </a:rPr>
              <a:t>ADD R0, 06H</a:t>
            </a:r>
            <a:r>
              <a:rPr lang="zh-CN" altLang="en-US" sz="2800" smtClean="0">
                <a:latin typeface="Arial" panose="020B0604020202020204" pitchFamily="34" charset="0"/>
              </a:rPr>
              <a:t>；</a:t>
            </a:r>
            <a:r>
              <a:rPr lang="en-US" altLang="zh-CN" sz="2800" smtClean="0">
                <a:latin typeface="Arial" panose="020B0604020202020204" pitchFamily="34" charset="0"/>
              </a:rPr>
              <a:t>(R0)+06H</a:t>
            </a:r>
            <a:r>
              <a:rPr lang="en-US" altLang="zh-CN" sz="2800" smtClean="0">
                <a:latin typeface="Arial" panose="020B0604020202020204" pitchFamily="34" charset="0"/>
                <a:sym typeface="Wingdings" panose="05000000000000000000" pitchFamily="2" charset="2"/>
              </a:rPr>
              <a:t>R0</a:t>
            </a:r>
            <a:r>
              <a:rPr lang="zh-CN" altLang="en-US" sz="2800" smtClean="0">
                <a:latin typeface="Arial" panose="020B0604020202020204" pitchFamily="34" charset="0"/>
                <a:sym typeface="Wingdings" panose="05000000000000000000" pitchFamily="2" charset="2"/>
              </a:rPr>
              <a:t>指令的运行过程</a:t>
            </a:r>
          </a:p>
        </p:txBody>
      </p:sp>
      <p:sp>
        <p:nvSpPr>
          <p:cNvPr id="378888" name="Text Box 8"/>
          <p:cNvSpPr txBox="1">
            <a:spLocks noChangeArrowheads="1"/>
          </p:cNvSpPr>
          <p:nvPr/>
        </p:nvSpPr>
        <p:spPr bwMode="auto">
          <a:xfrm>
            <a:off x="8316913" y="1412875"/>
            <a:ext cx="503237" cy="222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取指令过程</a:t>
            </a:r>
          </a:p>
        </p:txBody>
      </p:sp>
      <p:sp>
        <p:nvSpPr>
          <p:cNvPr id="378889" name="Rectangle 9"/>
          <p:cNvSpPr>
            <a:spLocks noChangeArrowheads="1"/>
          </p:cNvSpPr>
          <p:nvPr/>
        </p:nvSpPr>
        <p:spPr bwMode="auto">
          <a:xfrm>
            <a:off x="6516688" y="4724400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0100(04H)</a:t>
            </a:r>
          </a:p>
        </p:txBody>
      </p:sp>
      <p:grpSp>
        <p:nvGrpSpPr>
          <p:cNvPr id="378897" name="Group 17"/>
          <p:cNvGrpSpPr>
            <a:grpSpLocks/>
          </p:cNvGrpSpPr>
          <p:nvPr/>
        </p:nvGrpSpPr>
        <p:grpSpPr bwMode="auto">
          <a:xfrm>
            <a:off x="6948488" y="3751263"/>
            <a:ext cx="431800" cy="685800"/>
            <a:chOff x="4418" y="2363"/>
            <a:chExt cx="272" cy="432"/>
          </a:xfrm>
        </p:grpSpPr>
        <p:sp>
          <p:nvSpPr>
            <p:cNvPr id="85034" name="Line 14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895" name="Text Box 15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①</a:t>
              </a:r>
            </a:p>
          </p:txBody>
        </p:sp>
      </p:grpSp>
      <p:grpSp>
        <p:nvGrpSpPr>
          <p:cNvPr id="378898" name="Group 18"/>
          <p:cNvGrpSpPr>
            <a:grpSpLocks/>
          </p:cNvGrpSpPr>
          <p:nvPr/>
        </p:nvGrpSpPr>
        <p:grpSpPr bwMode="auto">
          <a:xfrm>
            <a:off x="3779838" y="1916113"/>
            <a:ext cx="431800" cy="746125"/>
            <a:chOff x="4418" y="2363"/>
            <a:chExt cx="272" cy="388"/>
          </a:xfrm>
        </p:grpSpPr>
        <p:sp>
          <p:nvSpPr>
            <p:cNvPr id="85032" name="Line 19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00" name="Text Box 20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78904" name="Group 24"/>
          <p:cNvGrpSpPr>
            <a:grpSpLocks/>
          </p:cNvGrpSpPr>
          <p:nvPr/>
        </p:nvGrpSpPr>
        <p:grpSpPr bwMode="auto">
          <a:xfrm>
            <a:off x="6227763" y="3213100"/>
            <a:ext cx="1008062" cy="396875"/>
            <a:chOff x="3923" y="2024"/>
            <a:chExt cx="635" cy="250"/>
          </a:xfrm>
        </p:grpSpPr>
        <p:sp>
          <p:nvSpPr>
            <p:cNvPr id="85030" name="Line 22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03" name="Text Box 23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①</a:t>
              </a:r>
            </a:p>
          </p:txBody>
        </p:sp>
      </p:grpSp>
      <p:sp>
        <p:nvSpPr>
          <p:cNvPr id="378905" name="Rectangle 25"/>
          <p:cNvSpPr>
            <a:spLocks noChangeArrowheads="1"/>
          </p:cNvSpPr>
          <p:nvPr/>
        </p:nvSpPr>
        <p:spPr bwMode="auto">
          <a:xfrm>
            <a:off x="5003800" y="1773238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0100(04H)</a:t>
            </a:r>
          </a:p>
        </p:txBody>
      </p:sp>
      <p:sp>
        <p:nvSpPr>
          <p:cNvPr id="378906" name="Rectangle 26"/>
          <p:cNvSpPr>
            <a:spLocks noChangeArrowheads="1"/>
          </p:cNvSpPr>
          <p:nvPr/>
        </p:nvSpPr>
        <p:spPr bwMode="auto">
          <a:xfrm>
            <a:off x="6516688" y="4724400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0101(05H)</a:t>
            </a:r>
          </a:p>
        </p:txBody>
      </p:sp>
      <p:grpSp>
        <p:nvGrpSpPr>
          <p:cNvPr id="378911" name="Group 31"/>
          <p:cNvGrpSpPr>
            <a:grpSpLocks/>
          </p:cNvGrpSpPr>
          <p:nvPr/>
        </p:nvGrpSpPr>
        <p:grpSpPr bwMode="auto">
          <a:xfrm>
            <a:off x="5146675" y="2081213"/>
            <a:ext cx="431800" cy="776287"/>
            <a:chOff x="3242" y="1311"/>
            <a:chExt cx="272" cy="489"/>
          </a:xfrm>
        </p:grpSpPr>
        <p:sp>
          <p:nvSpPr>
            <p:cNvPr id="85028" name="Line 28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09" name="Text Box 29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78912" name="Group 32"/>
          <p:cNvGrpSpPr>
            <a:grpSpLocks/>
          </p:cNvGrpSpPr>
          <p:nvPr/>
        </p:nvGrpSpPr>
        <p:grpSpPr bwMode="auto">
          <a:xfrm>
            <a:off x="4067175" y="2781300"/>
            <a:ext cx="1008063" cy="396875"/>
            <a:chOff x="3923" y="2024"/>
            <a:chExt cx="635" cy="250"/>
          </a:xfrm>
        </p:grpSpPr>
        <p:sp>
          <p:nvSpPr>
            <p:cNvPr id="85026" name="Line 33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14" name="Text Box 34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sp>
        <p:nvSpPr>
          <p:cNvPr id="378915" name="Line 35"/>
          <p:cNvSpPr>
            <a:spLocks noChangeShapeType="1"/>
          </p:cNvSpPr>
          <p:nvPr/>
        </p:nvSpPr>
        <p:spPr bwMode="auto">
          <a:xfrm flipH="1">
            <a:off x="3348038" y="1890713"/>
            <a:ext cx="503237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78916" name="Group 36"/>
          <p:cNvGrpSpPr>
            <a:grpSpLocks/>
          </p:cNvGrpSpPr>
          <p:nvPr/>
        </p:nvGrpSpPr>
        <p:grpSpPr bwMode="auto">
          <a:xfrm>
            <a:off x="539750" y="1916113"/>
            <a:ext cx="431800" cy="1065212"/>
            <a:chOff x="3242" y="1311"/>
            <a:chExt cx="272" cy="489"/>
          </a:xfrm>
        </p:grpSpPr>
        <p:sp>
          <p:nvSpPr>
            <p:cNvPr id="85024" name="Line 37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18" name="Text Box 38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1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78922" name="Group 42"/>
          <p:cNvGrpSpPr>
            <a:grpSpLocks/>
          </p:cNvGrpSpPr>
          <p:nvPr/>
        </p:nvGrpSpPr>
        <p:grpSpPr bwMode="auto">
          <a:xfrm>
            <a:off x="1763713" y="3213100"/>
            <a:ext cx="3529012" cy="396875"/>
            <a:chOff x="1111" y="2024"/>
            <a:chExt cx="2223" cy="250"/>
          </a:xfrm>
        </p:grpSpPr>
        <p:sp>
          <p:nvSpPr>
            <p:cNvPr id="85022" name="Line 40"/>
            <p:cNvSpPr>
              <a:spLocks noChangeShapeType="1"/>
            </p:cNvSpPr>
            <p:nvPr/>
          </p:nvSpPr>
          <p:spPr bwMode="auto">
            <a:xfrm rot="5400000" flipH="1" flipV="1">
              <a:off x="2404" y="1230"/>
              <a:ext cx="0" cy="186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21" name="Text Box 41"/>
            <p:cNvSpPr txBox="1">
              <a:spLocks noChangeArrowheads="1"/>
            </p:cNvSpPr>
            <p:nvPr/>
          </p:nvSpPr>
          <p:spPr bwMode="auto">
            <a:xfrm flipH="1">
              <a:off x="1111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78923" name="Group 43"/>
          <p:cNvGrpSpPr>
            <a:grpSpLocks/>
          </p:cNvGrpSpPr>
          <p:nvPr/>
        </p:nvGrpSpPr>
        <p:grpSpPr bwMode="auto">
          <a:xfrm>
            <a:off x="5364163" y="3357563"/>
            <a:ext cx="431800" cy="776287"/>
            <a:chOff x="3242" y="1311"/>
            <a:chExt cx="272" cy="489"/>
          </a:xfrm>
        </p:grpSpPr>
        <p:sp>
          <p:nvSpPr>
            <p:cNvPr id="85020" name="Line 44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25" name="Text Box 45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sp>
        <p:nvSpPr>
          <p:cNvPr id="378926" name="Rectangle 46"/>
          <p:cNvSpPr>
            <a:spLocks noChangeArrowheads="1"/>
          </p:cNvSpPr>
          <p:nvPr/>
        </p:nvSpPr>
        <p:spPr bwMode="auto">
          <a:xfrm>
            <a:off x="4787900" y="4076700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0101 0000(50H)</a:t>
            </a:r>
          </a:p>
        </p:txBody>
      </p:sp>
      <p:grpSp>
        <p:nvGrpSpPr>
          <p:cNvPr id="378927" name="Group 47"/>
          <p:cNvGrpSpPr>
            <a:grpSpLocks/>
          </p:cNvGrpSpPr>
          <p:nvPr/>
        </p:nvGrpSpPr>
        <p:grpSpPr bwMode="auto">
          <a:xfrm>
            <a:off x="5940425" y="2349500"/>
            <a:ext cx="431800" cy="746125"/>
            <a:chOff x="4418" y="2363"/>
            <a:chExt cx="272" cy="388"/>
          </a:xfrm>
        </p:grpSpPr>
        <p:sp>
          <p:nvSpPr>
            <p:cNvPr id="85018" name="Line 48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29" name="Text Box 49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①</a:t>
              </a:r>
            </a:p>
          </p:txBody>
        </p:sp>
      </p:grpSp>
      <p:grpSp>
        <p:nvGrpSpPr>
          <p:cNvPr id="378930" name="Group 50"/>
          <p:cNvGrpSpPr>
            <a:grpSpLocks/>
          </p:cNvGrpSpPr>
          <p:nvPr/>
        </p:nvGrpSpPr>
        <p:grpSpPr bwMode="auto">
          <a:xfrm>
            <a:off x="5364163" y="4381500"/>
            <a:ext cx="431800" cy="631825"/>
            <a:chOff x="3242" y="1311"/>
            <a:chExt cx="272" cy="489"/>
          </a:xfrm>
        </p:grpSpPr>
        <p:sp>
          <p:nvSpPr>
            <p:cNvPr id="85016" name="Line 51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32" name="Text Box 52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78933" name="Group 53"/>
          <p:cNvGrpSpPr>
            <a:grpSpLocks/>
          </p:cNvGrpSpPr>
          <p:nvPr/>
        </p:nvGrpSpPr>
        <p:grpSpPr bwMode="auto">
          <a:xfrm>
            <a:off x="5364163" y="5245100"/>
            <a:ext cx="431800" cy="560388"/>
            <a:chOff x="3242" y="1311"/>
            <a:chExt cx="272" cy="489"/>
          </a:xfrm>
        </p:grpSpPr>
        <p:sp>
          <p:nvSpPr>
            <p:cNvPr id="85014" name="Line 54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8935" name="Text Box 55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592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8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78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37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78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7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78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78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5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37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3788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78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6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1000" fill="hold"/>
                                        <p:tgtEl>
                                          <p:spTgt spid="37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3789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3789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3788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78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78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78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7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78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78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89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78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3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000" fill="hold"/>
                                        <p:tgtEl>
                                          <p:spTgt spid="378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37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378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6" dur="500"/>
                                        <p:tgtEl>
                                          <p:spTgt spid="3789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9" dur="500"/>
                                        <p:tgtEl>
                                          <p:spTgt spid="3789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2" dur="500"/>
                                        <p:tgtEl>
                                          <p:spTgt spid="3788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5" dur="500"/>
                                        <p:tgtEl>
                                          <p:spTgt spid="3789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8" dur="500"/>
                                        <p:tgtEl>
                                          <p:spTgt spid="3789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1" dur="500"/>
                                        <p:tgtEl>
                                          <p:spTgt spid="3789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3789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7" dur="500"/>
                                        <p:tgtEl>
                                          <p:spTgt spid="3789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0" dur="500"/>
                                        <p:tgtEl>
                                          <p:spTgt spid="3789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888" grpId="0"/>
      <p:bldP spid="378889" grpId="0"/>
      <p:bldP spid="378889" grpId="1"/>
      <p:bldP spid="378889" grpId="2"/>
      <p:bldP spid="378905" grpId="0"/>
      <p:bldP spid="378905" grpId="1"/>
      <p:bldP spid="378906" grpId="0"/>
      <p:bldP spid="378906" grpId="1"/>
      <p:bldP spid="378915" grpId="0" animBg="1"/>
      <p:bldP spid="378915" grpId="1" animBg="1"/>
      <p:bldP spid="378926" grpId="0"/>
      <p:bldP spid="378926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CAD1591E-9F81-49E9-8B24-18C3879172F0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55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86019" name="Object 59"/>
          <p:cNvGraphicFramePr>
            <a:graphicFrameLocks noGrp="1" noChangeAspect="1"/>
          </p:cNvGraphicFramePr>
          <p:nvPr>
            <p:ph idx="1"/>
          </p:nvPr>
        </p:nvGraphicFramePr>
        <p:xfrm>
          <a:off x="107950" y="1122363"/>
          <a:ext cx="8348663" cy="554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946" name="Visio" r:id="rId3" imgW="7009638" imgH="4655439" progId="Visio.Drawing.11">
                  <p:embed/>
                </p:oleObj>
              </mc:Choice>
              <mc:Fallback>
                <p:oleObj name="Visio" r:id="rId3" imgW="7009638" imgH="465543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122363"/>
                        <a:ext cx="8348663" cy="554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020" name="Rectangle 3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605713" cy="563563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latin typeface="Arial" panose="020B0604020202020204" pitchFamily="34" charset="0"/>
              </a:rPr>
              <a:t>ADD R0, 06H</a:t>
            </a:r>
            <a:r>
              <a:rPr lang="zh-CN" altLang="en-US" sz="2800" smtClean="0">
                <a:latin typeface="Arial" panose="020B0604020202020204" pitchFamily="34" charset="0"/>
              </a:rPr>
              <a:t>；</a:t>
            </a:r>
            <a:r>
              <a:rPr lang="en-US" altLang="zh-CN" sz="2800" smtClean="0">
                <a:latin typeface="Arial" panose="020B0604020202020204" pitchFamily="34" charset="0"/>
              </a:rPr>
              <a:t>(R0)+06H</a:t>
            </a:r>
            <a:r>
              <a:rPr lang="en-US" altLang="zh-CN" sz="2800" smtClean="0">
                <a:latin typeface="Arial" panose="020B0604020202020204" pitchFamily="34" charset="0"/>
                <a:sym typeface="Wingdings" panose="05000000000000000000" pitchFamily="2" charset="2"/>
              </a:rPr>
              <a:t>R0</a:t>
            </a:r>
            <a:r>
              <a:rPr lang="zh-CN" altLang="en-US" sz="2800" smtClean="0">
                <a:latin typeface="Arial" panose="020B0604020202020204" pitchFamily="34" charset="0"/>
                <a:sym typeface="Wingdings" panose="05000000000000000000" pitchFamily="2" charset="2"/>
              </a:rPr>
              <a:t>指令的运行过程</a:t>
            </a:r>
          </a:p>
        </p:txBody>
      </p:sp>
      <p:sp>
        <p:nvSpPr>
          <p:cNvPr id="382980" name="Text Box 4"/>
          <p:cNvSpPr txBox="1">
            <a:spLocks noChangeArrowheads="1"/>
          </p:cNvSpPr>
          <p:nvPr/>
        </p:nvSpPr>
        <p:spPr bwMode="auto">
          <a:xfrm>
            <a:off x="8316913" y="1412875"/>
            <a:ext cx="503237" cy="265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执行指令过程</a:t>
            </a:r>
          </a:p>
        </p:txBody>
      </p:sp>
      <p:sp>
        <p:nvSpPr>
          <p:cNvPr id="382981" name="Rectangle 5"/>
          <p:cNvSpPr>
            <a:spLocks noChangeArrowheads="1"/>
          </p:cNvSpPr>
          <p:nvPr/>
        </p:nvSpPr>
        <p:spPr bwMode="auto">
          <a:xfrm>
            <a:off x="6516688" y="4748213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0101(05H)</a:t>
            </a:r>
          </a:p>
        </p:txBody>
      </p:sp>
      <p:grpSp>
        <p:nvGrpSpPr>
          <p:cNvPr id="382982" name="Group 6"/>
          <p:cNvGrpSpPr>
            <a:grpSpLocks/>
          </p:cNvGrpSpPr>
          <p:nvPr/>
        </p:nvGrpSpPr>
        <p:grpSpPr bwMode="auto">
          <a:xfrm>
            <a:off x="7013575" y="3751263"/>
            <a:ext cx="431800" cy="685800"/>
            <a:chOff x="4418" y="2363"/>
            <a:chExt cx="272" cy="432"/>
          </a:xfrm>
        </p:grpSpPr>
        <p:sp>
          <p:nvSpPr>
            <p:cNvPr id="86067" name="Line 7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2984" name="Text Box 8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grpSp>
        <p:nvGrpSpPr>
          <p:cNvPr id="382985" name="Group 9"/>
          <p:cNvGrpSpPr>
            <a:grpSpLocks/>
          </p:cNvGrpSpPr>
          <p:nvPr/>
        </p:nvGrpSpPr>
        <p:grpSpPr bwMode="auto">
          <a:xfrm>
            <a:off x="3779838" y="2035175"/>
            <a:ext cx="431800" cy="746125"/>
            <a:chOff x="4418" y="2363"/>
            <a:chExt cx="272" cy="388"/>
          </a:xfrm>
        </p:grpSpPr>
        <p:sp>
          <p:nvSpPr>
            <p:cNvPr id="86065" name="Line 10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2987" name="Text Box 11"/>
            <p:cNvSpPr txBox="1">
              <a:spLocks noChangeArrowheads="1"/>
            </p:cNvSpPr>
            <p:nvPr/>
          </p:nvSpPr>
          <p:spPr bwMode="auto">
            <a:xfrm>
              <a:off x="4418" y="2544"/>
              <a:ext cx="272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④</a:t>
              </a:r>
            </a:p>
          </p:txBody>
        </p:sp>
      </p:grpSp>
      <p:grpSp>
        <p:nvGrpSpPr>
          <p:cNvPr id="382988" name="Group 12"/>
          <p:cNvGrpSpPr>
            <a:grpSpLocks/>
          </p:cNvGrpSpPr>
          <p:nvPr/>
        </p:nvGrpSpPr>
        <p:grpSpPr bwMode="auto">
          <a:xfrm>
            <a:off x="6227763" y="3213100"/>
            <a:ext cx="1008062" cy="396875"/>
            <a:chOff x="3923" y="2024"/>
            <a:chExt cx="635" cy="250"/>
          </a:xfrm>
        </p:grpSpPr>
        <p:sp>
          <p:nvSpPr>
            <p:cNvPr id="86063" name="Line 13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2990" name="Text Box 14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sp>
        <p:nvSpPr>
          <p:cNvPr id="382991" name="Rectangle 15"/>
          <p:cNvSpPr>
            <a:spLocks noChangeArrowheads="1"/>
          </p:cNvSpPr>
          <p:nvPr/>
        </p:nvSpPr>
        <p:spPr bwMode="auto">
          <a:xfrm>
            <a:off x="5003800" y="1797050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0101(05H)</a:t>
            </a:r>
          </a:p>
        </p:txBody>
      </p:sp>
      <p:sp>
        <p:nvSpPr>
          <p:cNvPr id="382992" name="Rectangle 16"/>
          <p:cNvSpPr>
            <a:spLocks noChangeArrowheads="1"/>
          </p:cNvSpPr>
          <p:nvPr/>
        </p:nvSpPr>
        <p:spPr bwMode="auto">
          <a:xfrm>
            <a:off x="6516688" y="4748213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0110(06H)</a:t>
            </a:r>
          </a:p>
        </p:txBody>
      </p:sp>
      <p:grpSp>
        <p:nvGrpSpPr>
          <p:cNvPr id="382993" name="Group 17"/>
          <p:cNvGrpSpPr>
            <a:grpSpLocks/>
          </p:cNvGrpSpPr>
          <p:nvPr/>
        </p:nvGrpSpPr>
        <p:grpSpPr bwMode="auto">
          <a:xfrm>
            <a:off x="5148263" y="2060575"/>
            <a:ext cx="431800" cy="776288"/>
            <a:chOff x="3242" y="1311"/>
            <a:chExt cx="272" cy="489"/>
          </a:xfrm>
        </p:grpSpPr>
        <p:sp>
          <p:nvSpPr>
            <p:cNvPr id="86061" name="Line 18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2995" name="Text Box 19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④</a:t>
              </a:r>
            </a:p>
          </p:txBody>
        </p:sp>
      </p:grpSp>
      <p:grpSp>
        <p:nvGrpSpPr>
          <p:cNvPr id="382996" name="Group 20"/>
          <p:cNvGrpSpPr>
            <a:grpSpLocks/>
          </p:cNvGrpSpPr>
          <p:nvPr/>
        </p:nvGrpSpPr>
        <p:grpSpPr bwMode="auto">
          <a:xfrm>
            <a:off x="4067175" y="2781300"/>
            <a:ext cx="1008063" cy="396875"/>
            <a:chOff x="3923" y="2024"/>
            <a:chExt cx="635" cy="250"/>
          </a:xfrm>
        </p:grpSpPr>
        <p:sp>
          <p:nvSpPr>
            <p:cNvPr id="86059" name="Line 21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2998" name="Text Box 22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④</a:t>
              </a:r>
            </a:p>
          </p:txBody>
        </p:sp>
      </p:grpSp>
      <p:sp>
        <p:nvSpPr>
          <p:cNvPr id="382999" name="Line 23"/>
          <p:cNvSpPr>
            <a:spLocks noChangeShapeType="1"/>
          </p:cNvSpPr>
          <p:nvPr/>
        </p:nvSpPr>
        <p:spPr bwMode="auto">
          <a:xfrm flipH="1">
            <a:off x="3348038" y="2133600"/>
            <a:ext cx="503237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83000" name="Group 24"/>
          <p:cNvGrpSpPr>
            <a:grpSpLocks/>
          </p:cNvGrpSpPr>
          <p:nvPr/>
        </p:nvGrpSpPr>
        <p:grpSpPr bwMode="auto">
          <a:xfrm>
            <a:off x="539750" y="1916113"/>
            <a:ext cx="431800" cy="1065212"/>
            <a:chOff x="3242" y="1311"/>
            <a:chExt cx="272" cy="489"/>
          </a:xfrm>
        </p:grpSpPr>
        <p:sp>
          <p:nvSpPr>
            <p:cNvPr id="86057" name="Line 25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02" name="Text Box 26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1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④</a:t>
              </a:r>
            </a:p>
          </p:txBody>
        </p:sp>
      </p:grpSp>
      <p:grpSp>
        <p:nvGrpSpPr>
          <p:cNvPr id="383006" name="Group 30"/>
          <p:cNvGrpSpPr>
            <a:grpSpLocks/>
          </p:cNvGrpSpPr>
          <p:nvPr/>
        </p:nvGrpSpPr>
        <p:grpSpPr bwMode="auto">
          <a:xfrm>
            <a:off x="996950" y="3500438"/>
            <a:ext cx="431800" cy="576262"/>
            <a:chOff x="3242" y="1311"/>
            <a:chExt cx="272" cy="489"/>
          </a:xfrm>
        </p:grpSpPr>
        <p:sp>
          <p:nvSpPr>
            <p:cNvPr id="86055" name="Line 31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08" name="Text Box 32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④</a:t>
              </a:r>
            </a:p>
          </p:txBody>
        </p:sp>
      </p:grpSp>
      <p:sp>
        <p:nvSpPr>
          <p:cNvPr id="383009" name="Rectangle 33"/>
          <p:cNvSpPr>
            <a:spLocks noChangeArrowheads="1"/>
          </p:cNvSpPr>
          <p:nvPr/>
        </p:nvSpPr>
        <p:spPr bwMode="auto">
          <a:xfrm>
            <a:off x="4787900" y="414972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0101 0000(50H)</a:t>
            </a:r>
          </a:p>
        </p:txBody>
      </p:sp>
      <p:grpSp>
        <p:nvGrpSpPr>
          <p:cNvPr id="383010" name="Group 34"/>
          <p:cNvGrpSpPr>
            <a:grpSpLocks/>
          </p:cNvGrpSpPr>
          <p:nvPr/>
        </p:nvGrpSpPr>
        <p:grpSpPr bwMode="auto">
          <a:xfrm>
            <a:off x="5940425" y="2349500"/>
            <a:ext cx="431800" cy="746125"/>
            <a:chOff x="4418" y="2363"/>
            <a:chExt cx="272" cy="388"/>
          </a:xfrm>
        </p:grpSpPr>
        <p:sp>
          <p:nvSpPr>
            <p:cNvPr id="86053" name="Line 35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12" name="Text Box 36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grpSp>
        <p:nvGrpSpPr>
          <p:cNvPr id="383016" name="Group 40"/>
          <p:cNvGrpSpPr>
            <a:grpSpLocks/>
          </p:cNvGrpSpPr>
          <p:nvPr/>
        </p:nvGrpSpPr>
        <p:grpSpPr bwMode="auto">
          <a:xfrm>
            <a:off x="2124075" y="3500438"/>
            <a:ext cx="431800" cy="560387"/>
            <a:chOff x="3242" y="1311"/>
            <a:chExt cx="272" cy="489"/>
          </a:xfrm>
        </p:grpSpPr>
        <p:sp>
          <p:nvSpPr>
            <p:cNvPr id="86051" name="Line 41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18" name="Text Box 42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⑤</a:t>
              </a:r>
            </a:p>
          </p:txBody>
        </p:sp>
      </p:grpSp>
      <p:sp>
        <p:nvSpPr>
          <p:cNvPr id="383019" name="Line 43"/>
          <p:cNvSpPr>
            <a:spLocks noChangeShapeType="1"/>
          </p:cNvSpPr>
          <p:nvPr/>
        </p:nvSpPr>
        <p:spPr bwMode="auto">
          <a:xfrm>
            <a:off x="827088" y="3429000"/>
            <a:ext cx="360362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3020" name="Rectangle 44"/>
          <p:cNvSpPr>
            <a:spLocks noChangeArrowheads="1"/>
          </p:cNvSpPr>
          <p:nvPr/>
        </p:nvSpPr>
        <p:spPr bwMode="auto">
          <a:xfrm>
            <a:off x="920750" y="4076700"/>
            <a:ext cx="55562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06H</a:t>
            </a:r>
          </a:p>
        </p:txBody>
      </p:sp>
      <p:grpSp>
        <p:nvGrpSpPr>
          <p:cNvPr id="383021" name="Group 45"/>
          <p:cNvGrpSpPr>
            <a:grpSpLocks/>
          </p:cNvGrpSpPr>
          <p:nvPr/>
        </p:nvGrpSpPr>
        <p:grpSpPr bwMode="auto">
          <a:xfrm>
            <a:off x="2987675" y="3573463"/>
            <a:ext cx="431800" cy="685800"/>
            <a:chOff x="4418" y="2363"/>
            <a:chExt cx="272" cy="432"/>
          </a:xfrm>
        </p:grpSpPr>
        <p:sp>
          <p:nvSpPr>
            <p:cNvPr id="86049" name="Line 46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23" name="Text Box 47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⑤</a:t>
              </a:r>
            </a:p>
          </p:txBody>
        </p:sp>
      </p:grpSp>
      <p:sp>
        <p:nvSpPr>
          <p:cNvPr id="383024" name="Line 48"/>
          <p:cNvSpPr>
            <a:spLocks noChangeShapeType="1"/>
          </p:cNvSpPr>
          <p:nvPr/>
        </p:nvSpPr>
        <p:spPr bwMode="auto">
          <a:xfrm flipH="1">
            <a:off x="2339975" y="3429000"/>
            <a:ext cx="935038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3025" name="Rectangle 49"/>
          <p:cNvSpPr>
            <a:spLocks noChangeArrowheads="1"/>
          </p:cNvSpPr>
          <p:nvPr/>
        </p:nvSpPr>
        <p:spPr bwMode="auto">
          <a:xfrm>
            <a:off x="2112963" y="4076700"/>
            <a:ext cx="44291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R0</a:t>
            </a:r>
          </a:p>
        </p:txBody>
      </p:sp>
      <p:grpSp>
        <p:nvGrpSpPr>
          <p:cNvPr id="383026" name="Group 50"/>
          <p:cNvGrpSpPr>
            <a:grpSpLocks/>
          </p:cNvGrpSpPr>
          <p:nvPr/>
        </p:nvGrpSpPr>
        <p:grpSpPr bwMode="auto">
          <a:xfrm>
            <a:off x="349250" y="3716338"/>
            <a:ext cx="431800" cy="1200150"/>
            <a:chOff x="4418" y="2363"/>
            <a:chExt cx="272" cy="272"/>
          </a:xfrm>
        </p:grpSpPr>
        <p:sp>
          <p:nvSpPr>
            <p:cNvPr id="86047" name="Line 51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28" name="Text Box 52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⑥</a:t>
              </a:r>
            </a:p>
          </p:txBody>
        </p:sp>
      </p:grpSp>
      <p:sp>
        <p:nvSpPr>
          <p:cNvPr id="383029" name="Line 53"/>
          <p:cNvSpPr>
            <a:spLocks noChangeShapeType="1"/>
          </p:cNvSpPr>
          <p:nvPr/>
        </p:nvSpPr>
        <p:spPr bwMode="auto">
          <a:xfrm>
            <a:off x="900113" y="3429000"/>
            <a:ext cx="2159000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83030" name="Group 54"/>
          <p:cNvGrpSpPr>
            <a:grpSpLocks/>
          </p:cNvGrpSpPr>
          <p:nvPr/>
        </p:nvGrpSpPr>
        <p:grpSpPr bwMode="auto">
          <a:xfrm>
            <a:off x="2987675" y="3500438"/>
            <a:ext cx="431800" cy="776287"/>
            <a:chOff x="3242" y="1311"/>
            <a:chExt cx="272" cy="489"/>
          </a:xfrm>
        </p:grpSpPr>
        <p:sp>
          <p:nvSpPr>
            <p:cNvPr id="86045" name="Line 55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3032" name="Text Box 56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⑥</a:t>
              </a:r>
            </a:p>
          </p:txBody>
        </p:sp>
      </p:grpSp>
      <p:sp>
        <p:nvSpPr>
          <p:cNvPr id="383033" name="Rectangle 57"/>
          <p:cNvSpPr>
            <a:spLocks noChangeArrowheads="1"/>
          </p:cNvSpPr>
          <p:nvPr/>
        </p:nvSpPr>
        <p:spPr bwMode="auto">
          <a:xfrm>
            <a:off x="2817813" y="4292600"/>
            <a:ext cx="865187" cy="431800"/>
          </a:xfrm>
          <a:prstGeom prst="rect">
            <a:avLst/>
          </a:prstGeom>
          <a:solidFill>
            <a:schemeClr val="accent1">
              <a:alpha val="43921"/>
            </a:schemeClr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875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82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2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2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382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82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82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8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2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382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3829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6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82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0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382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5" dur="500"/>
                                        <p:tgtEl>
                                          <p:spTgt spid="3830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500"/>
                                        <p:tgtEl>
                                          <p:spTgt spid="3829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3829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2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82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82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382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83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8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83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93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8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7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000" fill="hold"/>
                                        <p:tgtEl>
                                          <p:spTgt spid="38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500"/>
                                        <p:tgtEl>
                                          <p:spTgt spid="3829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500"/>
                                        <p:tgtEl>
                                          <p:spTgt spid="3829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3829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1" dur="500"/>
                                        <p:tgtEl>
                                          <p:spTgt spid="3829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3830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7" dur="500"/>
                                        <p:tgtEl>
                                          <p:spTgt spid="3830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0" dur="500"/>
                                        <p:tgtEl>
                                          <p:spTgt spid="3830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 nodeType="clickPar">
                      <p:stCondLst>
                        <p:cond delay="indefinite"/>
                      </p:stCondLst>
                      <p:childTnLst>
                        <p:par>
                          <p:cTn id="1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38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383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38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38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40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1" dur="1000" fill="hold"/>
                                        <p:tgtEl>
                                          <p:spTgt spid="38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5" dur="500"/>
                                        <p:tgtEl>
                                          <p:spTgt spid="3830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8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9" dur="500"/>
                                        <p:tgtEl>
                                          <p:spTgt spid="3830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3830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 nodeType="clickPar">
                      <p:stCondLst>
                        <p:cond delay="indefinite"/>
                      </p:stCondLst>
                      <p:childTnLst>
                        <p:par>
                          <p:cTn id="1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38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383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383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1" presetID="35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2" dur="1000" fill="hold"/>
                                        <p:tgtEl>
                                          <p:spTgt spid="383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 nodeType="clickPar">
                      <p:stCondLst>
                        <p:cond delay="indefinite"/>
                      </p:stCondLst>
                      <p:childTnLst>
                        <p:par>
                          <p:cTn id="1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6" dur="500"/>
                                        <p:tgtEl>
                                          <p:spTgt spid="383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9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0" dur="500"/>
                                        <p:tgtEl>
                                          <p:spTgt spid="383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3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84" dur="500"/>
                                        <p:tgtEl>
                                          <p:spTgt spid="383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980" grpId="0"/>
      <p:bldP spid="382981" grpId="0"/>
      <p:bldP spid="382981" grpId="1"/>
      <p:bldP spid="382981" grpId="2"/>
      <p:bldP spid="382991" grpId="0"/>
      <p:bldP spid="382991" grpId="1"/>
      <p:bldP spid="382992" grpId="0"/>
      <p:bldP spid="382992" grpId="1"/>
      <p:bldP spid="382999" grpId="0" animBg="1"/>
      <p:bldP spid="382999" grpId="1" animBg="1"/>
      <p:bldP spid="383009" grpId="0"/>
      <p:bldP spid="383019" grpId="0" animBg="1"/>
      <p:bldP spid="383019" grpId="1" animBg="1"/>
      <p:bldP spid="383020" grpId="0"/>
      <p:bldP spid="383020" grpId="1"/>
      <p:bldP spid="383024" grpId="0" animBg="1"/>
      <p:bldP spid="383024" grpId="1" animBg="1"/>
      <p:bldP spid="383025" grpId="0"/>
      <p:bldP spid="383025" grpId="1"/>
      <p:bldP spid="383029" grpId="0" animBg="1"/>
      <p:bldP spid="383029" grpId="1" animBg="1"/>
      <p:bldP spid="383033" grpId="0" animBg="1"/>
      <p:bldP spid="383033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灯片编号占位符 5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A1280D4E-6765-496D-B5AB-0CA0CABD8804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56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70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>
                <a:latin typeface="Arial" panose="020B0604020202020204" pitchFamily="34" charset="0"/>
              </a:rPr>
              <a:t>典型指令的指令周期</a:t>
            </a:r>
            <a:r>
              <a:rPr lang="en-US" altLang="zh-CN" smtClean="0">
                <a:latin typeface="Arial" panose="020B0604020202020204" pitchFamily="34" charset="0"/>
              </a:rPr>
              <a:t>-JMP</a:t>
            </a:r>
          </a:p>
        </p:txBody>
      </p:sp>
      <p:sp>
        <p:nvSpPr>
          <p:cNvPr id="87044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4213" y="1076325"/>
            <a:ext cx="7416800" cy="495935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2</a:t>
            </a:r>
            <a:r>
              <a:rPr lang="zh-CN" altLang="en-US" smtClean="0">
                <a:solidFill>
                  <a:srgbClr val="A50021"/>
                </a:solidFill>
                <a:latin typeface="Arial" panose="020B0604020202020204" pitchFamily="34" charset="0"/>
              </a:rPr>
              <a:t>、</a:t>
            </a:r>
            <a:r>
              <a:rPr lang="en-US" altLang="zh-CN" smtClean="0">
                <a:solidFill>
                  <a:srgbClr val="A50021"/>
                </a:solidFill>
                <a:latin typeface="Arial" panose="020B0604020202020204" pitchFamily="34" charset="0"/>
              </a:rPr>
              <a:t>JMP ADDR</a:t>
            </a:r>
            <a:r>
              <a:rPr lang="en-US" altLang="zh-CN" smtClean="0">
                <a:solidFill>
                  <a:srgbClr val="0000FF"/>
                </a:solidFill>
                <a:latin typeface="Arial" panose="020B0604020202020204" pitchFamily="34" charset="0"/>
              </a:rPr>
              <a:t>; ADDR</a:t>
            </a:r>
            <a:r>
              <a:rPr lang="en-US" altLang="zh-CN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PC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跳转指令：</a:t>
            </a:r>
            <a:r>
              <a:rPr lang="zh-CN" altLang="en-US" b="1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从当前指令跳转到目标处执行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寻址方式：</a:t>
            </a:r>
            <a:r>
              <a:rPr lang="zh-CN" altLang="en-US" b="1" smtClean="0">
                <a:solidFill>
                  <a:srgbClr val="0000FF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单操作数指令，操作数为直接转移地址，直接寻址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指令格式：</a:t>
            </a:r>
          </a:p>
          <a:p>
            <a:pPr lvl="2" eaLnBrk="1" hangingPunct="1">
              <a:lnSpc>
                <a:spcPct val="110000"/>
              </a:lnSpc>
            </a:pP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OP=1000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zh-CN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JMP 04H</a:t>
            </a: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的机器码：</a:t>
            </a:r>
          </a:p>
          <a:p>
            <a:pPr lvl="2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80H</a:t>
            </a:r>
            <a:r>
              <a:rPr lang="zh-CN" altLang="en-US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、</a:t>
            </a:r>
            <a:r>
              <a:rPr lang="en-US" altLang="zh-CN" b="1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04H</a:t>
            </a:r>
            <a:endParaRPr lang="en-US" altLang="zh-CN" b="1" smtClean="0">
              <a:solidFill>
                <a:srgbClr val="990033"/>
              </a:solidFill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 lvl="1" eaLnBrk="1" hangingPunct="1">
              <a:lnSpc>
                <a:spcPct val="110000"/>
              </a:lnSpc>
            </a:pPr>
            <a:r>
              <a:rPr lang="zh-CN" altLang="en-US" b="1" smtClean="0">
                <a:solidFill>
                  <a:srgbClr val="990033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执行过程：</a:t>
            </a:r>
          </a:p>
        </p:txBody>
      </p:sp>
      <p:graphicFrame>
        <p:nvGraphicFramePr>
          <p:cNvPr id="372753" name="Group 17"/>
          <p:cNvGraphicFramePr>
            <a:graphicFrameLocks noGrp="1"/>
          </p:cNvGraphicFramePr>
          <p:nvPr>
            <p:ph sz="half" idx="2"/>
          </p:nvPr>
        </p:nvGraphicFramePr>
        <p:xfrm>
          <a:off x="4932363" y="3213100"/>
          <a:ext cx="3048000" cy="914400"/>
        </p:xfrm>
        <a:graphic>
          <a:graphicData uri="http://schemas.openxmlformats.org/drawingml/2006/table">
            <a:tbl>
              <a:tblPr/>
              <a:tblGrid>
                <a:gridCol w="1143000"/>
                <a:gridCol w="1905000"/>
              </a:tblGrid>
              <a:tr h="4079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OP(4)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×× ××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</a:tr>
              <a:tr h="373063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ADDR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057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7275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灯片编号占位符 5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D17A0626-2A3D-4EFC-A039-E6D3BB8D057B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57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latin typeface="Arial" panose="020B0604020202020204" pitchFamily="34" charset="0"/>
              </a:rPr>
              <a:t>JMP ADDR</a:t>
            </a:r>
            <a:r>
              <a:rPr lang="zh-CN" altLang="en-US" smtClean="0">
                <a:latin typeface="Arial" panose="020B0604020202020204" pitchFamily="34" charset="0"/>
              </a:rPr>
              <a:t>指令的执行过程</a:t>
            </a:r>
          </a:p>
        </p:txBody>
      </p:sp>
      <p:sp>
        <p:nvSpPr>
          <p:cNvPr id="88068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4213" y="1076325"/>
            <a:ext cx="7343775" cy="3216275"/>
          </a:xfrm>
        </p:spPr>
        <p:txBody>
          <a:bodyPr/>
          <a:lstStyle/>
          <a:p>
            <a:pPr eaLnBrk="1" hangingPunct="1"/>
            <a:r>
              <a:rPr lang="zh-CN" altLang="en-US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取指令：</a:t>
            </a:r>
          </a:p>
          <a:p>
            <a:pPr lvl="1" eaLnBrk="1" hangingPunct="1"/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M1 (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送存储器地址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)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PCAR, PC+1</a:t>
            </a:r>
          </a:p>
          <a:p>
            <a:pPr lvl="1" eaLnBrk="1" hangingPunct="1"/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M2 (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读取指令并译码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)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RAM IR ,J1#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smtClean="0">
                <a:solidFill>
                  <a:srgbClr val="0066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执行指令：</a:t>
            </a:r>
          </a:p>
          <a:p>
            <a:pPr lvl="1" eaLnBrk="1" hangingPunct="1"/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M3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（取操作数－送地址）：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PCAR, PC+1</a:t>
            </a:r>
          </a:p>
          <a:p>
            <a:pPr lvl="1" eaLnBrk="1" hangingPunct="1"/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M4</a:t>
            </a:r>
            <a:r>
              <a:rPr lang="zh-CN" altLang="en-US" b="1" smtClean="0">
                <a:latin typeface="Arial" panose="020B0604020202020204" pitchFamily="34" charset="0"/>
                <a:sym typeface="Wingdings" panose="05000000000000000000" pitchFamily="2" charset="2"/>
              </a:rPr>
              <a:t>（取操作数－读）：</a:t>
            </a:r>
            <a:r>
              <a:rPr lang="en-US" altLang="zh-CN" b="1" smtClean="0">
                <a:latin typeface="Arial" panose="020B0604020202020204" pitchFamily="34" charset="0"/>
                <a:sym typeface="Wingdings" panose="05000000000000000000" pitchFamily="2" charset="2"/>
              </a:rPr>
              <a:t>RAM PC</a:t>
            </a:r>
          </a:p>
        </p:txBody>
      </p:sp>
    </p:spTree>
    <p:extLst>
      <p:ext uri="{BB962C8B-B14F-4D97-AF65-F5344CB8AC3E}">
        <p14:creationId xmlns:p14="http://schemas.microsoft.com/office/powerpoint/2010/main" val="136887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A4D12FBA-2641-4843-BAF5-54C6D99BBB41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58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89091" name="Object 44"/>
          <p:cNvGraphicFramePr>
            <a:graphicFrameLocks noGrp="1" noChangeAspect="1"/>
          </p:cNvGraphicFramePr>
          <p:nvPr>
            <p:ph idx="1"/>
          </p:nvPr>
        </p:nvGraphicFramePr>
        <p:xfrm>
          <a:off x="107950" y="1096963"/>
          <a:ext cx="8334375" cy="553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70" name="Visio" r:id="rId3" imgW="7009638" imgH="4655439" progId="Visio.Drawing.11">
                  <p:embed/>
                </p:oleObj>
              </mc:Choice>
              <mc:Fallback>
                <p:oleObj name="Visio" r:id="rId3" imgW="7009638" imgH="465543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096963"/>
                        <a:ext cx="8334375" cy="553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2" name="Rectangle 3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605713" cy="563563"/>
          </a:xfrm>
        </p:spPr>
        <p:txBody>
          <a:bodyPr/>
          <a:lstStyle/>
          <a:p>
            <a:pPr eaLnBrk="1" hangingPunct="1"/>
            <a:r>
              <a:rPr lang="en-US" altLang="zh-CN" smtClean="0">
                <a:latin typeface="Arial" panose="020B0604020202020204" pitchFamily="34" charset="0"/>
              </a:rPr>
              <a:t>JMP 04H</a:t>
            </a:r>
            <a:r>
              <a:rPr lang="zh-CN" altLang="en-US" smtClean="0">
                <a:latin typeface="Arial" panose="020B0604020202020204" pitchFamily="34" charset="0"/>
              </a:rPr>
              <a:t>；</a:t>
            </a:r>
            <a:r>
              <a:rPr lang="en-US" altLang="zh-CN" smtClean="0">
                <a:latin typeface="Arial" panose="020B0604020202020204" pitchFamily="34" charset="0"/>
              </a:rPr>
              <a:t>04H</a:t>
            </a:r>
            <a:r>
              <a:rPr lang="en-US" altLang="zh-CN" smtClean="0">
                <a:latin typeface="Arial" panose="020B0604020202020204" pitchFamily="34" charset="0"/>
                <a:sym typeface="Wingdings" panose="05000000000000000000" pitchFamily="2" charset="2"/>
              </a:rPr>
              <a:t>PC</a:t>
            </a:r>
            <a:r>
              <a:rPr lang="zh-CN" altLang="en-US" smtClean="0">
                <a:latin typeface="Arial" panose="020B0604020202020204" pitchFamily="34" charset="0"/>
                <a:sym typeface="Wingdings" panose="05000000000000000000" pitchFamily="2" charset="2"/>
              </a:rPr>
              <a:t>指令的运行过程</a:t>
            </a:r>
          </a:p>
        </p:txBody>
      </p:sp>
      <p:sp>
        <p:nvSpPr>
          <p:cNvPr id="384004" name="Text Box 4"/>
          <p:cNvSpPr txBox="1">
            <a:spLocks noChangeArrowheads="1"/>
          </p:cNvSpPr>
          <p:nvPr/>
        </p:nvSpPr>
        <p:spPr bwMode="auto">
          <a:xfrm>
            <a:off x="8316913" y="1412875"/>
            <a:ext cx="503237" cy="222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取指令过程</a:t>
            </a:r>
          </a:p>
        </p:txBody>
      </p:sp>
      <p:sp>
        <p:nvSpPr>
          <p:cNvPr id="384005" name="Rectangle 5"/>
          <p:cNvSpPr>
            <a:spLocks noChangeArrowheads="1"/>
          </p:cNvSpPr>
          <p:nvPr/>
        </p:nvSpPr>
        <p:spPr bwMode="auto">
          <a:xfrm>
            <a:off x="6516688" y="467677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0110(06H)</a:t>
            </a:r>
          </a:p>
        </p:txBody>
      </p:sp>
      <p:grpSp>
        <p:nvGrpSpPr>
          <p:cNvPr id="384006" name="Group 6"/>
          <p:cNvGrpSpPr>
            <a:grpSpLocks/>
          </p:cNvGrpSpPr>
          <p:nvPr/>
        </p:nvGrpSpPr>
        <p:grpSpPr bwMode="auto">
          <a:xfrm>
            <a:off x="7013575" y="3751263"/>
            <a:ext cx="431800" cy="685800"/>
            <a:chOff x="4418" y="2363"/>
            <a:chExt cx="272" cy="432"/>
          </a:xfrm>
        </p:grpSpPr>
        <p:sp>
          <p:nvSpPr>
            <p:cNvPr id="89130" name="Line 7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08" name="Text Box 8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①</a:t>
              </a:r>
            </a:p>
          </p:txBody>
        </p:sp>
      </p:grpSp>
      <p:grpSp>
        <p:nvGrpSpPr>
          <p:cNvPr id="384009" name="Group 9"/>
          <p:cNvGrpSpPr>
            <a:grpSpLocks/>
          </p:cNvGrpSpPr>
          <p:nvPr/>
        </p:nvGrpSpPr>
        <p:grpSpPr bwMode="auto">
          <a:xfrm>
            <a:off x="3779838" y="2355850"/>
            <a:ext cx="431800" cy="712788"/>
            <a:chOff x="4418" y="2363"/>
            <a:chExt cx="272" cy="411"/>
          </a:xfrm>
        </p:grpSpPr>
        <p:sp>
          <p:nvSpPr>
            <p:cNvPr id="89128" name="Line 10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11" name="Text Box 11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84012" name="Group 12"/>
          <p:cNvGrpSpPr>
            <a:grpSpLocks/>
          </p:cNvGrpSpPr>
          <p:nvPr/>
        </p:nvGrpSpPr>
        <p:grpSpPr bwMode="auto">
          <a:xfrm>
            <a:off x="6227763" y="3213100"/>
            <a:ext cx="1008062" cy="396875"/>
            <a:chOff x="3923" y="2024"/>
            <a:chExt cx="635" cy="250"/>
          </a:xfrm>
        </p:grpSpPr>
        <p:sp>
          <p:nvSpPr>
            <p:cNvPr id="89126" name="Line 13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14" name="Text Box 14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①</a:t>
              </a:r>
            </a:p>
          </p:txBody>
        </p:sp>
      </p:grpSp>
      <p:sp>
        <p:nvSpPr>
          <p:cNvPr id="384015" name="Rectangle 15"/>
          <p:cNvSpPr>
            <a:spLocks noChangeArrowheads="1"/>
          </p:cNvSpPr>
          <p:nvPr/>
        </p:nvSpPr>
        <p:spPr bwMode="auto">
          <a:xfrm>
            <a:off x="5003800" y="1773238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0110(06H)</a:t>
            </a:r>
          </a:p>
        </p:txBody>
      </p:sp>
      <p:sp>
        <p:nvSpPr>
          <p:cNvPr id="384016" name="Rectangle 16"/>
          <p:cNvSpPr>
            <a:spLocks noChangeArrowheads="1"/>
          </p:cNvSpPr>
          <p:nvPr/>
        </p:nvSpPr>
        <p:spPr bwMode="auto">
          <a:xfrm>
            <a:off x="6516688" y="467677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0111(07H)</a:t>
            </a:r>
          </a:p>
        </p:txBody>
      </p:sp>
      <p:grpSp>
        <p:nvGrpSpPr>
          <p:cNvPr id="384017" name="Group 17"/>
          <p:cNvGrpSpPr>
            <a:grpSpLocks/>
          </p:cNvGrpSpPr>
          <p:nvPr/>
        </p:nvGrpSpPr>
        <p:grpSpPr bwMode="auto">
          <a:xfrm>
            <a:off x="5146675" y="2081213"/>
            <a:ext cx="431800" cy="776287"/>
            <a:chOff x="3242" y="1311"/>
            <a:chExt cx="272" cy="489"/>
          </a:xfrm>
        </p:grpSpPr>
        <p:sp>
          <p:nvSpPr>
            <p:cNvPr id="89124" name="Line 18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19" name="Text Box 19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84020" name="Group 20"/>
          <p:cNvGrpSpPr>
            <a:grpSpLocks/>
          </p:cNvGrpSpPr>
          <p:nvPr/>
        </p:nvGrpSpPr>
        <p:grpSpPr bwMode="auto">
          <a:xfrm>
            <a:off x="4067175" y="2781300"/>
            <a:ext cx="1008063" cy="396875"/>
            <a:chOff x="3923" y="2024"/>
            <a:chExt cx="635" cy="250"/>
          </a:xfrm>
        </p:grpSpPr>
        <p:sp>
          <p:nvSpPr>
            <p:cNvPr id="89122" name="Line 21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22" name="Text Box 22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sp>
        <p:nvSpPr>
          <p:cNvPr id="384023" name="Line 23"/>
          <p:cNvSpPr>
            <a:spLocks noChangeShapeType="1"/>
          </p:cNvSpPr>
          <p:nvPr/>
        </p:nvSpPr>
        <p:spPr bwMode="auto">
          <a:xfrm flipH="1">
            <a:off x="3348038" y="2349500"/>
            <a:ext cx="503237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84024" name="Group 24"/>
          <p:cNvGrpSpPr>
            <a:grpSpLocks/>
          </p:cNvGrpSpPr>
          <p:nvPr/>
        </p:nvGrpSpPr>
        <p:grpSpPr bwMode="auto">
          <a:xfrm>
            <a:off x="539750" y="2276475"/>
            <a:ext cx="431800" cy="792163"/>
            <a:chOff x="3242" y="1311"/>
            <a:chExt cx="272" cy="489"/>
          </a:xfrm>
        </p:grpSpPr>
        <p:sp>
          <p:nvSpPr>
            <p:cNvPr id="89120" name="Line 25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26" name="Text Box 26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84027" name="Group 27"/>
          <p:cNvGrpSpPr>
            <a:grpSpLocks/>
          </p:cNvGrpSpPr>
          <p:nvPr/>
        </p:nvGrpSpPr>
        <p:grpSpPr bwMode="auto">
          <a:xfrm>
            <a:off x="1763713" y="3213100"/>
            <a:ext cx="3529012" cy="396875"/>
            <a:chOff x="1111" y="2024"/>
            <a:chExt cx="2223" cy="250"/>
          </a:xfrm>
        </p:grpSpPr>
        <p:sp>
          <p:nvSpPr>
            <p:cNvPr id="89118" name="Line 28"/>
            <p:cNvSpPr>
              <a:spLocks noChangeShapeType="1"/>
            </p:cNvSpPr>
            <p:nvPr/>
          </p:nvSpPr>
          <p:spPr bwMode="auto">
            <a:xfrm rot="5400000" flipH="1" flipV="1">
              <a:off x="2404" y="1230"/>
              <a:ext cx="0" cy="186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29" name="Text Box 29"/>
            <p:cNvSpPr txBox="1">
              <a:spLocks noChangeArrowheads="1"/>
            </p:cNvSpPr>
            <p:nvPr/>
          </p:nvSpPr>
          <p:spPr bwMode="auto">
            <a:xfrm flipH="1">
              <a:off x="1111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84030" name="Group 30"/>
          <p:cNvGrpSpPr>
            <a:grpSpLocks/>
          </p:cNvGrpSpPr>
          <p:nvPr/>
        </p:nvGrpSpPr>
        <p:grpSpPr bwMode="auto">
          <a:xfrm>
            <a:off x="5364163" y="3357563"/>
            <a:ext cx="431800" cy="776287"/>
            <a:chOff x="3242" y="1311"/>
            <a:chExt cx="272" cy="489"/>
          </a:xfrm>
        </p:grpSpPr>
        <p:sp>
          <p:nvSpPr>
            <p:cNvPr id="89116" name="Line 31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32" name="Text Box 32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sp>
        <p:nvSpPr>
          <p:cNvPr id="384033" name="Rectangle 33"/>
          <p:cNvSpPr>
            <a:spLocks noChangeArrowheads="1"/>
          </p:cNvSpPr>
          <p:nvPr/>
        </p:nvSpPr>
        <p:spPr bwMode="auto">
          <a:xfrm>
            <a:off x="4787900" y="414972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1000 0000(80H)</a:t>
            </a:r>
          </a:p>
        </p:txBody>
      </p:sp>
      <p:grpSp>
        <p:nvGrpSpPr>
          <p:cNvPr id="384034" name="Group 34"/>
          <p:cNvGrpSpPr>
            <a:grpSpLocks/>
          </p:cNvGrpSpPr>
          <p:nvPr/>
        </p:nvGrpSpPr>
        <p:grpSpPr bwMode="auto">
          <a:xfrm>
            <a:off x="5940425" y="2349500"/>
            <a:ext cx="431800" cy="746125"/>
            <a:chOff x="4418" y="2363"/>
            <a:chExt cx="272" cy="388"/>
          </a:xfrm>
        </p:grpSpPr>
        <p:sp>
          <p:nvSpPr>
            <p:cNvPr id="89114" name="Line 35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36" name="Text Box 36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①</a:t>
              </a:r>
            </a:p>
          </p:txBody>
        </p:sp>
      </p:grpSp>
      <p:grpSp>
        <p:nvGrpSpPr>
          <p:cNvPr id="384037" name="Group 37"/>
          <p:cNvGrpSpPr>
            <a:grpSpLocks/>
          </p:cNvGrpSpPr>
          <p:nvPr/>
        </p:nvGrpSpPr>
        <p:grpSpPr bwMode="auto">
          <a:xfrm>
            <a:off x="5364163" y="4381500"/>
            <a:ext cx="431800" cy="631825"/>
            <a:chOff x="3242" y="1311"/>
            <a:chExt cx="272" cy="489"/>
          </a:xfrm>
        </p:grpSpPr>
        <p:sp>
          <p:nvSpPr>
            <p:cNvPr id="89112" name="Line 38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39" name="Text Box 39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  <p:grpSp>
        <p:nvGrpSpPr>
          <p:cNvPr id="384040" name="Group 40"/>
          <p:cNvGrpSpPr>
            <a:grpSpLocks/>
          </p:cNvGrpSpPr>
          <p:nvPr/>
        </p:nvGrpSpPr>
        <p:grpSpPr bwMode="auto">
          <a:xfrm>
            <a:off x="5364163" y="5245100"/>
            <a:ext cx="431800" cy="560388"/>
            <a:chOff x="3242" y="1311"/>
            <a:chExt cx="272" cy="489"/>
          </a:xfrm>
        </p:grpSpPr>
        <p:sp>
          <p:nvSpPr>
            <p:cNvPr id="89110" name="Line 41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4042" name="Text Box 42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9667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84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84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84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84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84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5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384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3840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84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6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1000" fill="hold"/>
                                        <p:tgtEl>
                                          <p:spTgt spid="384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384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3840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3840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84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84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84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84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84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84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84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89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84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3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000" fill="hold"/>
                                        <p:tgtEl>
                                          <p:spTgt spid="384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384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384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6" dur="500"/>
                                        <p:tgtEl>
                                          <p:spTgt spid="3840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9" dur="500"/>
                                        <p:tgtEl>
                                          <p:spTgt spid="3840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2" dur="500"/>
                                        <p:tgtEl>
                                          <p:spTgt spid="3840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5" dur="500"/>
                                        <p:tgtEl>
                                          <p:spTgt spid="3840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8" dur="500"/>
                                        <p:tgtEl>
                                          <p:spTgt spid="3840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1" dur="500"/>
                                        <p:tgtEl>
                                          <p:spTgt spid="384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384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7" dur="500"/>
                                        <p:tgtEl>
                                          <p:spTgt spid="3840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0" dur="500"/>
                                        <p:tgtEl>
                                          <p:spTgt spid="384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4004" grpId="0"/>
      <p:bldP spid="384005" grpId="0"/>
      <p:bldP spid="384005" grpId="1"/>
      <p:bldP spid="384005" grpId="2"/>
      <p:bldP spid="384015" grpId="0"/>
      <p:bldP spid="384015" grpId="1"/>
      <p:bldP spid="384016" grpId="0"/>
      <p:bldP spid="384016" grpId="1"/>
      <p:bldP spid="384023" grpId="0" animBg="1"/>
      <p:bldP spid="384023" grpId="1" animBg="1"/>
      <p:bldP spid="384033" grpId="0"/>
      <p:bldP spid="384033" grpId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6A9CB583-21FA-4743-916D-8A977DAA6FB8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59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90115" name="Object 57"/>
          <p:cNvGraphicFramePr>
            <a:graphicFrameLocks noGrp="1" noChangeAspect="1"/>
          </p:cNvGraphicFramePr>
          <p:nvPr>
            <p:ph idx="1"/>
          </p:nvPr>
        </p:nvGraphicFramePr>
        <p:xfrm>
          <a:off x="107950" y="1096963"/>
          <a:ext cx="8345488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994" name="Visio" r:id="rId3" imgW="7009638" imgH="4655439" progId="Visio.Drawing.11">
                  <p:embed/>
                </p:oleObj>
              </mc:Choice>
              <mc:Fallback>
                <p:oleObj name="Visio" r:id="rId3" imgW="7009638" imgH="465543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096963"/>
                        <a:ext cx="8345488" cy="5543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0116" name="Rectangle 3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029450" cy="563563"/>
          </a:xfrm>
        </p:spPr>
        <p:txBody>
          <a:bodyPr/>
          <a:lstStyle/>
          <a:p>
            <a:pPr eaLnBrk="1" hangingPunct="1"/>
            <a:r>
              <a:rPr lang="en-US" altLang="zh-CN" smtClean="0">
                <a:latin typeface="Arial" panose="020B0604020202020204" pitchFamily="34" charset="0"/>
              </a:rPr>
              <a:t>JMP 04H</a:t>
            </a:r>
            <a:r>
              <a:rPr lang="zh-CN" altLang="en-US" smtClean="0">
                <a:latin typeface="Arial" panose="020B0604020202020204" pitchFamily="34" charset="0"/>
              </a:rPr>
              <a:t>；</a:t>
            </a:r>
            <a:r>
              <a:rPr lang="en-US" altLang="zh-CN" smtClean="0">
                <a:latin typeface="Arial" panose="020B0604020202020204" pitchFamily="34" charset="0"/>
              </a:rPr>
              <a:t>04H</a:t>
            </a:r>
            <a:r>
              <a:rPr lang="en-US" altLang="zh-CN" smtClean="0">
                <a:latin typeface="Arial" panose="020B0604020202020204" pitchFamily="34" charset="0"/>
                <a:sym typeface="Wingdings" panose="05000000000000000000" pitchFamily="2" charset="2"/>
              </a:rPr>
              <a:t>PC</a:t>
            </a:r>
            <a:r>
              <a:rPr lang="zh-CN" altLang="en-US" smtClean="0">
                <a:latin typeface="Arial" panose="020B0604020202020204" pitchFamily="34" charset="0"/>
                <a:sym typeface="Wingdings" panose="05000000000000000000" pitchFamily="2" charset="2"/>
              </a:rPr>
              <a:t>指令的运行过程</a:t>
            </a:r>
          </a:p>
        </p:txBody>
      </p:sp>
      <p:sp>
        <p:nvSpPr>
          <p:cNvPr id="385028" name="Text Box 4"/>
          <p:cNvSpPr txBox="1">
            <a:spLocks noChangeArrowheads="1"/>
          </p:cNvSpPr>
          <p:nvPr/>
        </p:nvSpPr>
        <p:spPr bwMode="auto">
          <a:xfrm>
            <a:off x="8316913" y="1412875"/>
            <a:ext cx="503237" cy="265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执行指令过程</a:t>
            </a:r>
          </a:p>
        </p:txBody>
      </p:sp>
      <p:sp>
        <p:nvSpPr>
          <p:cNvPr id="385029" name="Rectangle 5"/>
          <p:cNvSpPr>
            <a:spLocks noChangeArrowheads="1"/>
          </p:cNvSpPr>
          <p:nvPr/>
        </p:nvSpPr>
        <p:spPr bwMode="auto">
          <a:xfrm>
            <a:off x="6516688" y="467677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0111(07H)</a:t>
            </a:r>
          </a:p>
        </p:txBody>
      </p:sp>
      <p:grpSp>
        <p:nvGrpSpPr>
          <p:cNvPr id="385030" name="Group 6"/>
          <p:cNvGrpSpPr>
            <a:grpSpLocks/>
          </p:cNvGrpSpPr>
          <p:nvPr/>
        </p:nvGrpSpPr>
        <p:grpSpPr bwMode="auto">
          <a:xfrm>
            <a:off x="7013575" y="3751263"/>
            <a:ext cx="431800" cy="685800"/>
            <a:chOff x="4418" y="2363"/>
            <a:chExt cx="272" cy="432"/>
          </a:xfrm>
        </p:grpSpPr>
        <p:sp>
          <p:nvSpPr>
            <p:cNvPr id="90144" name="Line 7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32" name="Text Box 8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grpSp>
        <p:nvGrpSpPr>
          <p:cNvPr id="385036" name="Group 12"/>
          <p:cNvGrpSpPr>
            <a:grpSpLocks/>
          </p:cNvGrpSpPr>
          <p:nvPr/>
        </p:nvGrpSpPr>
        <p:grpSpPr bwMode="auto">
          <a:xfrm>
            <a:off x="6227763" y="3213100"/>
            <a:ext cx="1008062" cy="396875"/>
            <a:chOff x="3923" y="2024"/>
            <a:chExt cx="635" cy="250"/>
          </a:xfrm>
        </p:grpSpPr>
        <p:sp>
          <p:nvSpPr>
            <p:cNvPr id="90142" name="Line 13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38" name="Text Box 14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sp>
        <p:nvSpPr>
          <p:cNvPr id="385039" name="Rectangle 15"/>
          <p:cNvSpPr>
            <a:spLocks noChangeArrowheads="1"/>
          </p:cNvSpPr>
          <p:nvPr/>
        </p:nvSpPr>
        <p:spPr bwMode="auto">
          <a:xfrm>
            <a:off x="5003800" y="1773238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0111(07H)</a:t>
            </a:r>
          </a:p>
        </p:txBody>
      </p:sp>
      <p:sp>
        <p:nvSpPr>
          <p:cNvPr id="385040" name="Rectangle 16"/>
          <p:cNvSpPr>
            <a:spLocks noChangeArrowheads="1"/>
          </p:cNvSpPr>
          <p:nvPr/>
        </p:nvSpPr>
        <p:spPr bwMode="auto">
          <a:xfrm>
            <a:off x="6516688" y="467677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1000(08H)</a:t>
            </a:r>
          </a:p>
        </p:txBody>
      </p:sp>
      <p:grpSp>
        <p:nvGrpSpPr>
          <p:cNvPr id="385041" name="Group 17"/>
          <p:cNvGrpSpPr>
            <a:grpSpLocks/>
          </p:cNvGrpSpPr>
          <p:nvPr/>
        </p:nvGrpSpPr>
        <p:grpSpPr bwMode="auto">
          <a:xfrm>
            <a:off x="5148263" y="2060575"/>
            <a:ext cx="431800" cy="776288"/>
            <a:chOff x="3242" y="1311"/>
            <a:chExt cx="272" cy="489"/>
          </a:xfrm>
        </p:grpSpPr>
        <p:sp>
          <p:nvSpPr>
            <p:cNvPr id="90140" name="Line 18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43" name="Text Box 19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④</a:t>
              </a:r>
            </a:p>
          </p:txBody>
        </p:sp>
      </p:grpSp>
      <p:grpSp>
        <p:nvGrpSpPr>
          <p:cNvPr id="385044" name="Group 20"/>
          <p:cNvGrpSpPr>
            <a:grpSpLocks/>
          </p:cNvGrpSpPr>
          <p:nvPr/>
        </p:nvGrpSpPr>
        <p:grpSpPr bwMode="auto">
          <a:xfrm>
            <a:off x="4067175" y="2781300"/>
            <a:ext cx="1008063" cy="396875"/>
            <a:chOff x="3923" y="2024"/>
            <a:chExt cx="635" cy="250"/>
          </a:xfrm>
        </p:grpSpPr>
        <p:sp>
          <p:nvSpPr>
            <p:cNvPr id="90138" name="Line 21"/>
            <p:cNvSpPr>
              <a:spLocks noChangeShapeType="1"/>
            </p:cNvSpPr>
            <p:nvPr/>
          </p:nvSpPr>
          <p:spPr bwMode="auto">
            <a:xfrm rot="16200000" flipV="1">
              <a:off x="4128" y="1955"/>
              <a:ext cx="0" cy="40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46" name="Text Box 22"/>
            <p:cNvSpPr txBox="1">
              <a:spLocks noChangeArrowheads="1"/>
            </p:cNvSpPr>
            <p:nvPr/>
          </p:nvSpPr>
          <p:spPr bwMode="auto">
            <a:xfrm>
              <a:off x="4286" y="2024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④</a:t>
              </a:r>
            </a:p>
          </p:txBody>
        </p:sp>
      </p:grpSp>
      <p:sp>
        <p:nvSpPr>
          <p:cNvPr id="385047" name="Line 23"/>
          <p:cNvSpPr>
            <a:spLocks noChangeShapeType="1"/>
          </p:cNvSpPr>
          <p:nvPr/>
        </p:nvSpPr>
        <p:spPr bwMode="auto">
          <a:xfrm flipH="1">
            <a:off x="3292475" y="2565400"/>
            <a:ext cx="720725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85048" name="Group 24"/>
          <p:cNvGrpSpPr>
            <a:grpSpLocks/>
          </p:cNvGrpSpPr>
          <p:nvPr/>
        </p:nvGrpSpPr>
        <p:grpSpPr bwMode="auto">
          <a:xfrm>
            <a:off x="539750" y="2492375"/>
            <a:ext cx="431800" cy="720725"/>
            <a:chOff x="3242" y="1311"/>
            <a:chExt cx="272" cy="489"/>
          </a:xfrm>
        </p:grpSpPr>
        <p:sp>
          <p:nvSpPr>
            <p:cNvPr id="90136" name="Line 25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50" name="Text Box 26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④</a:t>
              </a:r>
            </a:p>
          </p:txBody>
        </p:sp>
      </p:grpSp>
      <p:sp>
        <p:nvSpPr>
          <p:cNvPr id="385054" name="Rectangle 30"/>
          <p:cNvSpPr>
            <a:spLocks noChangeArrowheads="1"/>
          </p:cNvSpPr>
          <p:nvPr/>
        </p:nvSpPr>
        <p:spPr bwMode="auto">
          <a:xfrm>
            <a:off x="4787900" y="4076700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1000 0000(80H)</a:t>
            </a:r>
          </a:p>
        </p:txBody>
      </p:sp>
      <p:grpSp>
        <p:nvGrpSpPr>
          <p:cNvPr id="385055" name="Group 31"/>
          <p:cNvGrpSpPr>
            <a:grpSpLocks/>
          </p:cNvGrpSpPr>
          <p:nvPr/>
        </p:nvGrpSpPr>
        <p:grpSpPr bwMode="auto">
          <a:xfrm>
            <a:off x="5940425" y="2349500"/>
            <a:ext cx="431800" cy="746125"/>
            <a:chOff x="4418" y="2363"/>
            <a:chExt cx="272" cy="388"/>
          </a:xfrm>
        </p:grpSpPr>
        <p:sp>
          <p:nvSpPr>
            <p:cNvPr id="90134" name="Line 32"/>
            <p:cNvSpPr>
              <a:spLocks noChangeShapeType="1"/>
            </p:cNvSpPr>
            <p:nvPr/>
          </p:nvSpPr>
          <p:spPr bwMode="auto">
            <a:xfrm flipV="1">
              <a:off x="4554" y="2363"/>
              <a:ext cx="0" cy="22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57" name="Text Box 33"/>
            <p:cNvSpPr txBox="1">
              <a:spLocks noChangeArrowheads="1"/>
            </p:cNvSpPr>
            <p:nvPr/>
          </p:nvSpPr>
          <p:spPr bwMode="auto">
            <a:xfrm>
              <a:off x="4418" y="2545"/>
              <a:ext cx="272" cy="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③</a:t>
              </a:r>
            </a:p>
          </p:txBody>
        </p:sp>
      </p:grpSp>
      <p:sp>
        <p:nvSpPr>
          <p:cNvPr id="385071" name="Line 47"/>
          <p:cNvSpPr>
            <a:spLocks noChangeShapeType="1"/>
          </p:cNvSpPr>
          <p:nvPr/>
        </p:nvSpPr>
        <p:spPr bwMode="auto">
          <a:xfrm>
            <a:off x="1476375" y="3429000"/>
            <a:ext cx="4681538" cy="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85076" name="Group 52"/>
          <p:cNvGrpSpPr>
            <a:grpSpLocks/>
          </p:cNvGrpSpPr>
          <p:nvPr/>
        </p:nvGrpSpPr>
        <p:grpSpPr bwMode="auto">
          <a:xfrm>
            <a:off x="7019925" y="3660775"/>
            <a:ext cx="431800" cy="776288"/>
            <a:chOff x="3242" y="1311"/>
            <a:chExt cx="272" cy="489"/>
          </a:xfrm>
        </p:grpSpPr>
        <p:sp>
          <p:nvSpPr>
            <p:cNvPr id="90132" name="Line 53"/>
            <p:cNvSpPr>
              <a:spLocks noChangeShapeType="1"/>
            </p:cNvSpPr>
            <p:nvPr/>
          </p:nvSpPr>
          <p:spPr bwMode="auto">
            <a:xfrm>
              <a:off x="3379" y="1525"/>
              <a:ext cx="0" cy="275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5078" name="Text Box 54"/>
            <p:cNvSpPr txBox="1">
              <a:spLocks noChangeArrowheads="1"/>
            </p:cNvSpPr>
            <p:nvPr/>
          </p:nvSpPr>
          <p:spPr bwMode="auto">
            <a:xfrm>
              <a:off x="3242" y="1311"/>
              <a:ext cx="2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pitchFamily="49" charset="-122"/>
                </a:rPr>
                <a:t>④</a:t>
              </a:r>
            </a:p>
          </p:txBody>
        </p:sp>
      </p:grpSp>
      <p:sp>
        <p:nvSpPr>
          <p:cNvPr id="385079" name="Rectangle 55"/>
          <p:cNvSpPr>
            <a:spLocks noChangeArrowheads="1"/>
          </p:cNvSpPr>
          <p:nvPr/>
        </p:nvSpPr>
        <p:spPr bwMode="auto">
          <a:xfrm>
            <a:off x="6516688" y="4676775"/>
            <a:ext cx="1651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kumimoji="1" lang="en-US" altLang="zh-CN" sz="1600" b="1">
                <a:solidFill>
                  <a:srgbClr val="CC0099"/>
                </a:solidFill>
                <a:ea typeface="宋体" panose="02010600030101010101" pitchFamily="2" charset="-122"/>
              </a:rPr>
              <a:t>0000 0100(04H)</a:t>
            </a:r>
          </a:p>
        </p:txBody>
      </p:sp>
    </p:spTree>
    <p:extLst>
      <p:ext uri="{BB962C8B-B14F-4D97-AF65-F5344CB8AC3E}">
        <p14:creationId xmlns:p14="http://schemas.microsoft.com/office/powerpoint/2010/main" val="34954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85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5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5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385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85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85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85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5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385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385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6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85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0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385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5" dur="500"/>
                                        <p:tgtEl>
                                          <p:spTgt spid="3850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500"/>
                                        <p:tgtEl>
                                          <p:spTgt spid="385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385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5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85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8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85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8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85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9" presetID="2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385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93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85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7" presetID="35" presetClass="emph" presetSubtype="0" repeatCount="3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000" fill="hold"/>
                                        <p:tgtEl>
                                          <p:spTgt spid="385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500"/>
                                        <p:tgtEl>
                                          <p:spTgt spid="3850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500"/>
                                        <p:tgtEl>
                                          <p:spTgt spid="3850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3850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1" dur="500"/>
                                        <p:tgtEl>
                                          <p:spTgt spid="3850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385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7" dur="500"/>
                                        <p:tgtEl>
                                          <p:spTgt spid="3850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028" grpId="0"/>
      <p:bldP spid="385029" grpId="0"/>
      <p:bldP spid="385029" grpId="1"/>
      <p:bldP spid="385029" grpId="2"/>
      <p:bldP spid="385039" grpId="0"/>
      <p:bldP spid="385039" grpId="1"/>
      <p:bldP spid="385040" grpId="0"/>
      <p:bldP spid="385040" grpId="1"/>
      <p:bldP spid="385040" grpId="2"/>
      <p:bldP spid="385047" grpId="0" animBg="1"/>
      <p:bldP spid="385047" grpId="1" animBg="1"/>
      <p:bldP spid="385054" grpId="0"/>
      <p:bldP spid="385071" grpId="0" animBg="1"/>
      <p:bldP spid="385071" grpId="1" animBg="1"/>
      <p:bldP spid="385079" grpId="0"/>
      <p:bldP spid="38507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634CD-C2D8-4C84-B6C4-AE9AFD3D5580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419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一、基本的计算机组成和功能</a:t>
            </a:r>
          </a:p>
        </p:txBody>
      </p:sp>
      <p:sp>
        <p:nvSpPr>
          <p:cNvPr id="41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2746375" cy="552450"/>
          </a:xfrm>
        </p:spPr>
        <p:txBody>
          <a:bodyPr/>
          <a:lstStyle/>
          <a:p>
            <a:r>
              <a:rPr lang="zh-CN" altLang="en-US">
                <a:solidFill>
                  <a:srgbClr val="0000FF"/>
                </a:solidFill>
              </a:rPr>
              <a:t>哈佛结构：</a:t>
            </a:r>
          </a:p>
        </p:txBody>
      </p:sp>
      <p:graphicFrame>
        <p:nvGraphicFramePr>
          <p:cNvPr id="41984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5318216"/>
              </p:ext>
            </p:extLst>
          </p:nvPr>
        </p:nvGraphicFramePr>
        <p:xfrm>
          <a:off x="1908175" y="1916113"/>
          <a:ext cx="4967288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79" name="Visio" r:id="rId3" imgW="2806588" imgH="1699638" progId="Visio.Drawing.11">
                  <p:embed/>
                </p:oleObj>
              </mc:Choice>
              <mc:Fallback>
                <p:oleObj name="Visio" r:id="rId3" imgW="2806588" imgH="1699638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8175" y="1916113"/>
                        <a:ext cx="4967288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9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090F863B-76A5-4B80-B23E-7993E2701E08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60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title"/>
          </p:nvPr>
        </p:nvSpPr>
        <p:spPr>
          <a:xfrm>
            <a:off x="7380288" y="1052513"/>
            <a:ext cx="719137" cy="4681537"/>
          </a:xfrm>
        </p:spPr>
        <p:txBody>
          <a:bodyPr/>
          <a:lstStyle/>
          <a:p>
            <a:pPr eaLnBrk="1" hangingPunct="1"/>
            <a:r>
              <a:rPr lang="zh-CN" altLang="en-US" smtClean="0">
                <a:solidFill>
                  <a:srgbClr val="FF0000"/>
                </a:solidFill>
              </a:rPr>
              <a:t>指令执行的流程图</a:t>
            </a:r>
          </a:p>
        </p:txBody>
      </p:sp>
      <p:sp>
        <p:nvSpPr>
          <p:cNvPr id="376835" name="AutoShape 3"/>
          <p:cNvSpPr>
            <a:spLocks/>
          </p:cNvSpPr>
          <p:nvPr/>
        </p:nvSpPr>
        <p:spPr bwMode="auto">
          <a:xfrm flipH="1">
            <a:off x="1978025" y="692150"/>
            <a:ext cx="431800" cy="2160588"/>
          </a:xfrm>
          <a:prstGeom prst="rightBrace">
            <a:avLst>
              <a:gd name="adj1" fmla="val 41697"/>
              <a:gd name="adj2" fmla="val 50000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76836" name="Rectangle 4"/>
          <p:cNvSpPr>
            <a:spLocks noChangeArrowheads="1"/>
          </p:cNvSpPr>
          <p:nvPr/>
        </p:nvSpPr>
        <p:spPr bwMode="auto">
          <a:xfrm>
            <a:off x="1258888" y="692150"/>
            <a:ext cx="576262" cy="2087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830263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2382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462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990033"/>
                </a:solidFill>
                <a:sym typeface="Wingdings" panose="05000000000000000000" pitchFamily="2" charset="2"/>
              </a:rPr>
              <a:t>取指令阶段</a:t>
            </a:r>
          </a:p>
        </p:txBody>
      </p:sp>
      <p:sp>
        <p:nvSpPr>
          <p:cNvPr id="376837" name="AutoShape 5"/>
          <p:cNvSpPr>
            <a:spLocks/>
          </p:cNvSpPr>
          <p:nvPr/>
        </p:nvSpPr>
        <p:spPr bwMode="auto">
          <a:xfrm flipH="1">
            <a:off x="2051050" y="3213100"/>
            <a:ext cx="431800" cy="3095625"/>
          </a:xfrm>
          <a:prstGeom prst="rightBrace">
            <a:avLst>
              <a:gd name="adj1" fmla="val 59743"/>
              <a:gd name="adj2" fmla="val 50000"/>
            </a:avLst>
          </a:prstGeom>
          <a:noFill/>
          <a:ln w="28575">
            <a:solidFill>
              <a:srgbClr val="9900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76838" name="Rectangle 6"/>
          <p:cNvSpPr>
            <a:spLocks noChangeArrowheads="1"/>
          </p:cNvSpPr>
          <p:nvPr/>
        </p:nvSpPr>
        <p:spPr bwMode="auto">
          <a:xfrm>
            <a:off x="1331913" y="3500438"/>
            <a:ext cx="576262" cy="2376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830263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23825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46238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990033"/>
                </a:solidFill>
                <a:sym typeface="Wingdings" panose="05000000000000000000" pitchFamily="2" charset="2"/>
              </a:rPr>
              <a:t>执行指令阶段</a:t>
            </a:r>
          </a:p>
        </p:txBody>
      </p:sp>
      <p:graphicFrame>
        <p:nvGraphicFramePr>
          <p:cNvPr id="91144" name="Object 9"/>
          <p:cNvGraphicFramePr>
            <a:graphicFrameLocks noGrp="1" noChangeAspect="1"/>
          </p:cNvGraphicFramePr>
          <p:nvPr>
            <p:ph idx="1"/>
          </p:nvPr>
        </p:nvGraphicFramePr>
        <p:xfrm>
          <a:off x="2627313" y="661988"/>
          <a:ext cx="4594225" cy="574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18" name="Visio" r:id="rId3" imgW="4528185" imgH="5663946" progId="Visio.Drawing.11">
                  <p:embed/>
                </p:oleObj>
              </mc:Choice>
              <mc:Fallback>
                <p:oleObj name="Visio" r:id="rId3" imgW="4528185" imgH="566394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661988"/>
                        <a:ext cx="4594225" cy="5748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6842" name="Picture 10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6237288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44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7683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7683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7683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" fill="hold"/>
                                        <p:tgtEl>
                                          <p:spTgt spid="37683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7684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6835" grpId="0" animBg="1"/>
      <p:bldP spid="376836" grpId="0"/>
      <p:bldP spid="376837" grpId="0" animBg="1"/>
      <p:bldP spid="376838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灯片编号占位符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7311B983-EEA5-4649-9836-DA37A150FCBA}" type="slidenum">
              <a:rPr lang="en-US" altLang="zh-CN" sz="1000">
                <a:solidFill>
                  <a:schemeClr val="bg1"/>
                </a:solidFill>
                <a:latin typeface="Verdana" panose="020B0604030504040204" pitchFamily="34" charset="0"/>
                <a:ea typeface="宋体" panose="02010600030101010101" pitchFamily="2" charset="-122"/>
              </a:rPr>
              <a:pPr/>
              <a:t>61</a:t>
            </a:fld>
            <a:endParaRPr lang="en-US" altLang="zh-CN" sz="1000">
              <a:solidFill>
                <a:schemeClr val="bg1"/>
              </a:solidFill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（三）计算机的工作过程</a:t>
            </a:r>
          </a:p>
        </p:txBody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7715250" cy="984250"/>
          </a:xfrm>
        </p:spPr>
        <p:txBody>
          <a:bodyPr/>
          <a:lstStyle/>
          <a:p>
            <a:pPr eaLnBrk="1" hangingPunct="1"/>
            <a:r>
              <a:rPr lang="zh-CN" altLang="en-US" smtClean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计算机的工作过程即是循环往复的取指令、分析指令、执行指令的过程。</a:t>
            </a:r>
          </a:p>
        </p:txBody>
      </p:sp>
      <p:sp>
        <p:nvSpPr>
          <p:cNvPr id="377860" name="Rectangle 4"/>
          <p:cNvSpPr>
            <a:spLocks noChangeArrowheads="1"/>
          </p:cNvSpPr>
          <p:nvPr/>
        </p:nvSpPr>
        <p:spPr bwMode="auto">
          <a:xfrm>
            <a:off x="611188" y="2254250"/>
            <a:ext cx="1158875" cy="1011238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开机</a:t>
            </a:r>
          </a:p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上电</a:t>
            </a:r>
          </a:p>
        </p:txBody>
      </p:sp>
      <p:sp>
        <p:nvSpPr>
          <p:cNvPr id="377861" name="Rectangle 5"/>
          <p:cNvSpPr>
            <a:spLocks noChangeArrowheads="1"/>
          </p:cNvSpPr>
          <p:nvPr/>
        </p:nvSpPr>
        <p:spPr bwMode="auto">
          <a:xfrm>
            <a:off x="2339975" y="2133600"/>
            <a:ext cx="1295400" cy="12573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产生</a:t>
            </a:r>
          </a:p>
          <a:p>
            <a:pPr algn="ctr" eaLnBrk="1" hangingPunct="1"/>
            <a:r>
              <a:rPr lang="en-US" altLang="zh-CN" b="1">
                <a:solidFill>
                  <a:srgbClr val="990033"/>
                </a:solidFill>
                <a:ea typeface="楷体_GB2312" pitchFamily="49" charset="-122"/>
              </a:rPr>
              <a:t>Reset</a:t>
            </a:r>
          </a:p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信号</a:t>
            </a:r>
          </a:p>
        </p:txBody>
      </p:sp>
      <p:sp>
        <p:nvSpPr>
          <p:cNvPr id="377862" name="Rectangle 6"/>
          <p:cNvSpPr>
            <a:spLocks noChangeArrowheads="1"/>
          </p:cNvSpPr>
          <p:nvPr/>
        </p:nvSpPr>
        <p:spPr bwMode="auto">
          <a:xfrm>
            <a:off x="4284663" y="2420938"/>
            <a:ext cx="3816350" cy="676275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置</a:t>
            </a:r>
            <a:r>
              <a:rPr lang="en-US" altLang="zh-CN" b="1">
                <a:solidFill>
                  <a:srgbClr val="990033"/>
                </a:solidFill>
                <a:ea typeface="楷体_GB2312" pitchFamily="49" charset="-122"/>
              </a:rPr>
              <a:t>PC</a:t>
            </a:r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为第一条指令的地址</a:t>
            </a:r>
          </a:p>
        </p:txBody>
      </p:sp>
      <p:sp>
        <p:nvSpPr>
          <p:cNvPr id="377863" name="Rectangle 7"/>
          <p:cNvSpPr>
            <a:spLocks noChangeArrowheads="1"/>
          </p:cNvSpPr>
          <p:nvPr/>
        </p:nvSpPr>
        <p:spPr bwMode="auto">
          <a:xfrm>
            <a:off x="5299075" y="3644900"/>
            <a:ext cx="1770063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取指令</a:t>
            </a:r>
          </a:p>
        </p:txBody>
      </p:sp>
      <p:sp>
        <p:nvSpPr>
          <p:cNvPr id="377864" name="Rectangle 8"/>
          <p:cNvSpPr>
            <a:spLocks noChangeArrowheads="1"/>
          </p:cNvSpPr>
          <p:nvPr/>
        </p:nvSpPr>
        <p:spPr bwMode="auto">
          <a:xfrm>
            <a:off x="5292725" y="4559300"/>
            <a:ext cx="1800225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分析指令</a:t>
            </a:r>
          </a:p>
        </p:txBody>
      </p:sp>
      <p:sp>
        <p:nvSpPr>
          <p:cNvPr id="377865" name="Rectangle 9"/>
          <p:cNvSpPr>
            <a:spLocks noChangeArrowheads="1"/>
          </p:cNvSpPr>
          <p:nvPr/>
        </p:nvSpPr>
        <p:spPr bwMode="auto">
          <a:xfrm>
            <a:off x="5372100" y="5487988"/>
            <a:ext cx="1706563" cy="533400"/>
          </a:xfrm>
          <a:prstGeom prst="rect">
            <a:avLst/>
          </a:prstGeom>
          <a:solidFill>
            <a:srgbClr val="99CC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00" rIns="1800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990033"/>
                </a:solidFill>
                <a:ea typeface="楷体_GB2312" pitchFamily="49" charset="-122"/>
              </a:rPr>
              <a:t>执行指令</a:t>
            </a:r>
          </a:p>
        </p:txBody>
      </p:sp>
      <p:cxnSp>
        <p:nvCxnSpPr>
          <p:cNvPr id="377866" name="AutoShape 10"/>
          <p:cNvCxnSpPr>
            <a:cxnSpLocks noChangeShapeType="1"/>
            <a:stCxn id="377860" idx="3"/>
            <a:endCxn id="377861" idx="1"/>
          </p:cNvCxnSpPr>
          <p:nvPr/>
        </p:nvCxnSpPr>
        <p:spPr bwMode="auto">
          <a:xfrm>
            <a:off x="1784350" y="2760663"/>
            <a:ext cx="541338" cy="158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7867" name="AutoShape 11"/>
          <p:cNvCxnSpPr>
            <a:cxnSpLocks noChangeShapeType="1"/>
            <a:stCxn id="377861" idx="3"/>
            <a:endCxn id="377862" idx="1"/>
          </p:cNvCxnSpPr>
          <p:nvPr/>
        </p:nvCxnSpPr>
        <p:spPr bwMode="auto">
          <a:xfrm flipV="1">
            <a:off x="3649663" y="2759075"/>
            <a:ext cx="620712" cy="317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7871" name="AutoShape 15"/>
          <p:cNvCxnSpPr>
            <a:cxnSpLocks noChangeShapeType="1"/>
            <a:stCxn id="377865" idx="3"/>
            <a:endCxn id="377863" idx="0"/>
          </p:cNvCxnSpPr>
          <p:nvPr/>
        </p:nvCxnSpPr>
        <p:spPr bwMode="auto">
          <a:xfrm flipH="1" flipV="1">
            <a:off x="6184900" y="3630613"/>
            <a:ext cx="908050" cy="2124075"/>
          </a:xfrm>
          <a:prstGeom prst="bentConnector4">
            <a:avLst>
              <a:gd name="adj1" fmla="val -23426"/>
              <a:gd name="adj2" fmla="val 110088"/>
            </a:avLst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77873" name="Picture 17" descr="back11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5949950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7874" name="Line 18"/>
          <p:cNvSpPr>
            <a:spLocks noChangeShapeType="1"/>
          </p:cNvSpPr>
          <p:nvPr/>
        </p:nvSpPr>
        <p:spPr bwMode="auto">
          <a:xfrm>
            <a:off x="6156325" y="4149725"/>
            <a:ext cx="0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7875" name="Line 19"/>
          <p:cNvSpPr>
            <a:spLocks noChangeShapeType="1"/>
          </p:cNvSpPr>
          <p:nvPr/>
        </p:nvSpPr>
        <p:spPr bwMode="auto">
          <a:xfrm>
            <a:off x="6189663" y="3068638"/>
            <a:ext cx="0" cy="5762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7876" name="Line 20"/>
          <p:cNvSpPr>
            <a:spLocks noChangeShapeType="1"/>
          </p:cNvSpPr>
          <p:nvPr/>
        </p:nvSpPr>
        <p:spPr bwMode="auto">
          <a:xfrm>
            <a:off x="6156325" y="5084763"/>
            <a:ext cx="0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33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7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7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7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7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7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7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7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77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7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77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7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7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3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5" dur="1" fill="hold"/>
                                        <p:tgtEl>
                                          <p:spTgt spid="37787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860" grpId="0" animBg="1" autoUpdateAnimBg="0"/>
      <p:bldP spid="377861" grpId="0" animBg="1" autoUpdateAnimBg="0"/>
      <p:bldP spid="377862" grpId="0" animBg="1" autoUpdateAnimBg="0"/>
      <p:bldP spid="377863" grpId="0" animBg="1" autoUpdateAnimBg="0"/>
      <p:bldP spid="377864" grpId="0" animBg="1" autoUpdateAnimBg="0"/>
      <p:bldP spid="377865" grpId="0" animBg="1" autoUpdateAnimBg="0"/>
      <p:bldP spid="377874" grpId="0" animBg="1"/>
      <p:bldP spid="377875" grpId="0" animBg="1"/>
      <p:bldP spid="37787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7759E7-4E46-47FC-9B42-903FA3A0164F}" type="slidenum">
              <a:rPr lang="en-US" altLang="zh-CN"/>
              <a:pPr/>
              <a:t>62</a:t>
            </a:fld>
            <a:endParaRPr lang="en-US" altLang="zh-CN"/>
          </a:p>
        </p:txBody>
      </p:sp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三、</a:t>
            </a:r>
            <a:r>
              <a:rPr lang="en-US" altLang="zh-CN" dirty="0" smtClean="0"/>
              <a:t>MIPS</a:t>
            </a:r>
            <a:r>
              <a:rPr lang="zh-CN" altLang="en-US" dirty="0" smtClean="0"/>
              <a:t>单周期</a:t>
            </a:r>
            <a:r>
              <a:rPr lang="en-US" altLang="zh-CN" dirty="0" smtClean="0"/>
              <a:t>CPU</a:t>
            </a:r>
            <a:r>
              <a:rPr lang="zh-CN" altLang="en-US" dirty="0" smtClean="0"/>
              <a:t>的数据通路设计 </a:t>
            </a:r>
            <a:endParaRPr lang="zh-CN" altLang="en-US" dirty="0"/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20976" y="1844824"/>
            <a:ext cx="6264696" cy="302354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0000FF"/>
                </a:solidFill>
                <a:latin typeface="Arial" charset="0"/>
                <a:hlinkClick r:id="rId3" action="ppaction://hlinksldjump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  <a:hlinkClick r:id="rId3" action="ppaction://hlinksldjump"/>
              </a:rPr>
              <a:t>、分析指令格式和各指令功能</a:t>
            </a:r>
            <a:endParaRPr lang="en-US" altLang="zh-CN" b="1" dirty="0" smtClean="0">
              <a:solidFill>
                <a:srgbClr val="0000FF"/>
              </a:solidFill>
              <a:latin typeface="Arial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0000FF"/>
                </a:solidFill>
                <a:latin typeface="Arial" charset="0"/>
                <a:hlinkClick r:id="rId4" action="ppaction://hlinksldjump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  <a:hlinkClick r:id="rId4" action="ppaction://hlinksldjump"/>
              </a:rPr>
              <a:t>、确定系统结构</a:t>
            </a:r>
            <a:endParaRPr lang="en-US" altLang="zh-CN" b="1" dirty="0" smtClean="0">
              <a:solidFill>
                <a:srgbClr val="0000FF"/>
              </a:solidFill>
              <a:latin typeface="Arial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00FF"/>
                </a:solidFill>
                <a:latin typeface="Arial" charset="0"/>
                <a:hlinkClick r:id="rId5" action="ppaction://hlinksldjump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  <a:hlinkClick r:id="rId5" action="ppaction://hlinksldjump"/>
              </a:rPr>
              <a:t>、</a:t>
            </a:r>
            <a:r>
              <a:rPr lang="zh-CN" altLang="en-US" b="1" dirty="0" smtClean="0">
                <a:solidFill>
                  <a:srgbClr val="0000FF"/>
                </a:solidFill>
                <a:latin typeface="Arial" charset="0"/>
                <a:hlinkClick r:id="rId5" action="ppaction://hlinksldjump"/>
              </a:rPr>
              <a:t>确定所需功能部件</a:t>
            </a:r>
            <a:endParaRPr lang="zh-CN" altLang="en-US" b="1" dirty="0">
              <a:solidFill>
                <a:srgbClr val="0000FF"/>
              </a:solidFill>
              <a:latin typeface="Arial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00FF"/>
                </a:solidFill>
                <a:latin typeface="Arial" charset="0"/>
                <a:hlinkClick r:id="rId6" action="ppaction://hlinksldjump"/>
              </a:rPr>
              <a:t>4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  <a:hlinkClick r:id="rId6" action="ppaction://hlinksldjump"/>
              </a:rPr>
              <a:t>、单周期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  <a:hlinkClick r:id="rId6" action="ppaction://hlinksldjump"/>
              </a:rPr>
              <a:t>CPU</a:t>
            </a:r>
            <a:r>
              <a:rPr lang="zh-CN" altLang="en-US" dirty="0">
                <a:solidFill>
                  <a:srgbClr val="0000FF"/>
                </a:solidFill>
                <a:latin typeface="Arial" charset="0"/>
                <a:hlinkClick r:id="rId6" action="ppaction://hlinksldjump"/>
              </a:rPr>
              <a:t>的设计与数据</a:t>
            </a:r>
            <a:r>
              <a:rPr lang="zh-CN" altLang="en-US" dirty="0" smtClean="0">
                <a:solidFill>
                  <a:srgbClr val="0000FF"/>
                </a:solidFill>
                <a:latin typeface="Arial" charset="0"/>
                <a:hlinkClick r:id="rId6" action="ppaction://hlinksldjump"/>
              </a:rPr>
              <a:t>通路</a:t>
            </a:r>
            <a:endParaRPr lang="zh-CN" altLang="en-US" b="1" dirty="0">
              <a:solidFill>
                <a:srgbClr val="0000FF"/>
              </a:solidFill>
              <a:latin typeface="Arial" charset="0"/>
            </a:endParaRPr>
          </a:p>
        </p:txBody>
      </p:sp>
      <p:pic>
        <p:nvPicPr>
          <p:cNvPr id="6" name="Picture 6" descr="back11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900" y="5661248"/>
            <a:ext cx="4191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2699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7759E7-4E46-47FC-9B42-903FA3A0164F}" type="slidenum">
              <a:rPr lang="en-US" altLang="zh-CN"/>
              <a:pPr/>
              <a:t>63</a:t>
            </a:fld>
            <a:endParaRPr lang="en-US" altLang="zh-CN"/>
          </a:p>
        </p:txBody>
      </p:sp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532688" cy="563563"/>
          </a:xfrm>
        </p:spPr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、分析指令格式</a:t>
            </a:r>
            <a:r>
              <a:rPr lang="zh-CN" altLang="en-US" dirty="0"/>
              <a:t>和各</a:t>
            </a:r>
            <a:r>
              <a:rPr lang="zh-CN" altLang="en-US" dirty="0" smtClean="0"/>
              <a:t>指令功能 </a:t>
            </a:r>
            <a:endParaRPr lang="zh-CN" altLang="en-US" dirty="0"/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25538"/>
            <a:ext cx="8064500" cy="532779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 smtClean="0">
                <a:latin typeface="Arial" charset="0"/>
              </a:rPr>
              <a:t>假设</a:t>
            </a:r>
            <a:r>
              <a:rPr lang="zh-CN" altLang="en-US" dirty="0">
                <a:latin typeface="Arial" charset="0"/>
              </a:rPr>
              <a:t>实现</a:t>
            </a:r>
            <a:r>
              <a:rPr lang="en-US" altLang="zh-CN" dirty="0">
                <a:latin typeface="Arial" charset="0"/>
              </a:rPr>
              <a:t>MIPS</a:t>
            </a:r>
            <a:r>
              <a:rPr lang="zh-CN" altLang="en-US" dirty="0">
                <a:latin typeface="Arial" charset="0"/>
              </a:rPr>
              <a:t>的核心指令</a:t>
            </a:r>
            <a:r>
              <a:rPr lang="zh-CN" altLang="en-US" dirty="0" smtClean="0">
                <a:latin typeface="Arial" charset="0"/>
              </a:rPr>
              <a:t>子集（</a:t>
            </a:r>
            <a:r>
              <a:rPr lang="en-US" altLang="zh-CN" dirty="0" smtClean="0">
                <a:latin typeface="Arial" charset="0"/>
              </a:rPr>
              <a:t>11</a:t>
            </a:r>
            <a:r>
              <a:rPr lang="zh-CN" altLang="en-US" dirty="0" smtClean="0">
                <a:latin typeface="Arial" charset="0"/>
              </a:rPr>
              <a:t>条）：</a:t>
            </a:r>
            <a:endParaRPr lang="zh-CN" altLang="en-US" dirty="0"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算术逻辑运算指令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（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R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型）</a:t>
            </a:r>
            <a:r>
              <a:rPr lang="zh-CN" altLang="en-US" b="1" dirty="0">
                <a:latin typeface="Arial" charset="0"/>
              </a:rPr>
              <a:t>：</a:t>
            </a:r>
            <a:r>
              <a:rPr lang="en-US" altLang="zh-CN" b="1" dirty="0" smtClean="0">
                <a:latin typeface="Arial" charset="0"/>
              </a:rPr>
              <a:t>add/sub/or/and/</a:t>
            </a:r>
            <a:r>
              <a:rPr lang="en-US" altLang="zh-CN" b="1" dirty="0" err="1" smtClean="0">
                <a:latin typeface="Arial" charset="0"/>
              </a:rPr>
              <a:t>sltu</a:t>
            </a:r>
            <a:endParaRPr lang="en-US" altLang="zh-CN" b="1" dirty="0"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算术逻辑运算指令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（</a:t>
            </a:r>
            <a:r>
              <a:rPr lang="en-US" altLang="zh-CN" b="1" dirty="0" smtClean="0">
                <a:solidFill>
                  <a:srgbClr val="FF0000"/>
                </a:solidFill>
                <a:latin typeface="Arial" charset="0"/>
              </a:rPr>
              <a:t>I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型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）</a:t>
            </a:r>
            <a:r>
              <a:rPr lang="zh-CN" altLang="en-US" b="1" dirty="0">
                <a:latin typeface="Arial" charset="0"/>
              </a:rPr>
              <a:t>：</a:t>
            </a:r>
            <a:r>
              <a:rPr lang="en-US" altLang="zh-CN" b="1" dirty="0" err="1" smtClean="0">
                <a:latin typeface="Arial" charset="0"/>
              </a:rPr>
              <a:t>addi</a:t>
            </a:r>
            <a:endParaRPr lang="en-US" altLang="zh-CN" b="1" dirty="0" smtClean="0"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zh-CN" altLang="en-US" b="1" dirty="0" smtClean="0">
                <a:solidFill>
                  <a:srgbClr val="0000FF"/>
                </a:solidFill>
                <a:latin typeface="Arial" charset="0"/>
              </a:rPr>
              <a:t>访</a:t>
            </a: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存指令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（ 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I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型）</a:t>
            </a:r>
            <a:r>
              <a:rPr lang="zh-CN" altLang="en-US" b="1" dirty="0">
                <a:latin typeface="Arial" charset="0"/>
              </a:rPr>
              <a:t>： </a:t>
            </a:r>
            <a:r>
              <a:rPr lang="en-US" altLang="zh-CN" b="1" dirty="0" err="1">
                <a:latin typeface="Arial" charset="0"/>
              </a:rPr>
              <a:t>lw</a:t>
            </a:r>
            <a:r>
              <a:rPr lang="zh-CN" altLang="en-US" b="1" dirty="0">
                <a:latin typeface="Arial" charset="0"/>
              </a:rPr>
              <a:t>和</a:t>
            </a:r>
            <a:r>
              <a:rPr lang="en-US" altLang="zh-CN" b="1" dirty="0" err="1">
                <a:latin typeface="Arial" charset="0"/>
              </a:rPr>
              <a:t>sw</a:t>
            </a:r>
            <a:endParaRPr lang="en-US" altLang="zh-CN" b="1" dirty="0">
              <a:latin typeface="Arial" charset="0"/>
            </a:endParaRPr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0000FF"/>
                </a:solidFill>
                <a:latin typeface="Arial" charset="0"/>
              </a:rPr>
              <a:t>转移类指令</a:t>
            </a:r>
            <a:r>
              <a:rPr lang="zh-CN" altLang="en-US" b="1" dirty="0">
                <a:latin typeface="Arial" charset="0"/>
              </a:rPr>
              <a:t>：跳转指令</a:t>
            </a:r>
            <a:r>
              <a:rPr lang="en-US" altLang="zh-CN" b="1" dirty="0" err="1">
                <a:latin typeface="Arial" charset="0"/>
              </a:rPr>
              <a:t>jr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（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R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型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）</a:t>
            </a:r>
            <a:r>
              <a:rPr lang="zh-CN" altLang="en-US" b="1" dirty="0" smtClean="0">
                <a:latin typeface="Arial" charset="0"/>
              </a:rPr>
              <a:t>，分支指令</a:t>
            </a:r>
            <a:r>
              <a:rPr lang="en-US" altLang="zh-CN" b="1" dirty="0" err="1">
                <a:latin typeface="Arial" charset="0"/>
              </a:rPr>
              <a:t>beq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（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I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型）</a:t>
            </a:r>
            <a:r>
              <a:rPr lang="zh-CN" altLang="en-US" b="1" dirty="0">
                <a:latin typeface="Arial" charset="0"/>
              </a:rPr>
              <a:t>，跳转指令</a:t>
            </a:r>
            <a:r>
              <a:rPr lang="en-US" altLang="zh-CN" b="1" dirty="0" err="1" smtClean="0">
                <a:latin typeface="Arial" charset="0"/>
              </a:rPr>
              <a:t>jal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（</a:t>
            </a:r>
            <a:r>
              <a:rPr lang="en-US" altLang="zh-CN" b="1" dirty="0">
                <a:solidFill>
                  <a:srgbClr val="FF0000"/>
                </a:solidFill>
                <a:latin typeface="Arial" charset="0"/>
              </a:rPr>
              <a:t>J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型</a:t>
            </a:r>
            <a:r>
              <a:rPr lang="zh-CN" altLang="en-US" b="1" dirty="0" smtClean="0">
                <a:solidFill>
                  <a:srgbClr val="FF0000"/>
                </a:solidFill>
                <a:latin typeface="Arial" charset="0"/>
              </a:rPr>
              <a:t>）</a:t>
            </a:r>
            <a:endParaRPr lang="zh-CN" altLang="en-US" b="1" dirty="0">
              <a:solidFill>
                <a:srgbClr val="FF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7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F40FA-A07A-4F04-9878-77A5A37EA790}" type="slidenum">
              <a:rPr lang="en-US" altLang="zh-CN"/>
              <a:pPr/>
              <a:t>64</a:t>
            </a:fld>
            <a:endParaRPr lang="en-US" altLang="zh-CN"/>
          </a:p>
        </p:txBody>
      </p:sp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Arial" charset="0"/>
              </a:rPr>
              <a:t>MIPS</a:t>
            </a:r>
            <a:r>
              <a:rPr lang="zh-CN" altLang="en-US">
                <a:latin typeface="Arial" charset="0"/>
              </a:rPr>
              <a:t>核心指令子集：各指令功能</a:t>
            </a:r>
          </a:p>
        </p:txBody>
      </p:sp>
      <p:graphicFrame>
        <p:nvGraphicFramePr>
          <p:cNvPr id="474234" name="Group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887536"/>
              </p:ext>
            </p:extLst>
          </p:nvPr>
        </p:nvGraphicFramePr>
        <p:xfrm>
          <a:off x="479707" y="1141546"/>
          <a:ext cx="8484781" cy="5488562"/>
        </p:xfrm>
        <a:graphic>
          <a:graphicData uri="http://schemas.openxmlformats.org/drawingml/2006/table">
            <a:tbl>
              <a:tblPr/>
              <a:tblGrid>
                <a:gridCol w="1366838"/>
                <a:gridCol w="2233612"/>
                <a:gridCol w="935038"/>
                <a:gridCol w="3949293"/>
              </a:tblGrid>
              <a:tr h="6619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指令类型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格式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功能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6275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运算类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   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+ 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）→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rd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6275">
                <a:tc v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addi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  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rt,rs,imme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+ 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imme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→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7863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访存类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 offset(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mem[(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)+offset]→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786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 offset(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→ mem[(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)+offset]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6275">
                <a:tc rowSpan="3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转移类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Jr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→PC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786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, 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If 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=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PC+offset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*4→PC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  <a:tr h="67786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Jal label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PC+4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）→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$31,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{PC+4[31:28],addr,2’b00}→PC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EDC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67AC96-EA8D-422E-A4B5-9440082EA4FA}" type="slidenum">
              <a:rPr lang="en-US" altLang="zh-CN"/>
              <a:pPr/>
              <a:t>65</a:t>
            </a:fld>
            <a:endParaRPr lang="en-US" altLang="zh-CN"/>
          </a:p>
        </p:txBody>
      </p:sp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、分析指令格式和各指令功能 </a:t>
            </a:r>
          </a:p>
        </p:txBody>
      </p:sp>
      <p:sp>
        <p:nvSpPr>
          <p:cNvPr id="470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25538"/>
            <a:ext cx="8064500" cy="50165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 smtClean="0">
                <a:latin typeface="Arial" charset="0"/>
              </a:rPr>
              <a:t>各</a:t>
            </a:r>
            <a:r>
              <a:rPr lang="zh-CN" altLang="en-US" dirty="0">
                <a:latin typeface="Arial" charset="0"/>
              </a:rPr>
              <a:t>类指令执行过程分析：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取指令：根据</a:t>
            </a:r>
            <a:r>
              <a:rPr lang="en-US" altLang="zh-CN" b="1" dirty="0">
                <a:latin typeface="Arial" charset="0"/>
              </a:rPr>
              <a:t>PC</a:t>
            </a:r>
            <a:r>
              <a:rPr lang="zh-CN" altLang="en-US" b="1" dirty="0">
                <a:latin typeface="Arial" charset="0"/>
              </a:rPr>
              <a:t>从内存取出指令，</a:t>
            </a:r>
            <a:r>
              <a:rPr lang="en-US" altLang="zh-CN" b="1" dirty="0">
                <a:latin typeface="Arial" charset="0"/>
              </a:rPr>
              <a:t>PC+4→PC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执行指令：</a:t>
            </a:r>
          </a:p>
          <a:p>
            <a:pPr lvl="2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首先根据指令字的字段，读取</a:t>
            </a:r>
            <a:r>
              <a:rPr lang="en-US" altLang="zh-CN" b="1" dirty="0">
                <a:latin typeface="Arial" charset="0"/>
              </a:rPr>
              <a:t>1~2</a:t>
            </a:r>
            <a:r>
              <a:rPr lang="zh-CN" altLang="en-US" b="1" dirty="0">
                <a:latin typeface="Arial" charset="0"/>
              </a:rPr>
              <a:t>个寄存器内容；</a:t>
            </a:r>
          </a:p>
          <a:p>
            <a:pPr lvl="2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再根据指令具体功能，做不同的操作：</a:t>
            </a:r>
          </a:p>
          <a:p>
            <a:pPr lvl="3">
              <a:lnSpc>
                <a:spcPct val="110000"/>
              </a:lnSpc>
            </a:pPr>
            <a:r>
              <a:rPr lang="zh-CN" altLang="en-US" b="1" dirty="0">
                <a:solidFill>
                  <a:srgbClr val="339966"/>
                </a:solidFill>
                <a:latin typeface="Arial" charset="0"/>
              </a:rPr>
              <a:t>算术逻辑类指令：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运算，写寄存器</a:t>
            </a:r>
          </a:p>
          <a:p>
            <a:pPr lvl="3">
              <a:lnSpc>
                <a:spcPct val="110000"/>
              </a:lnSpc>
            </a:pPr>
            <a:r>
              <a:rPr lang="zh-CN" altLang="en-US" b="1" dirty="0">
                <a:solidFill>
                  <a:srgbClr val="339966"/>
                </a:solidFill>
                <a:latin typeface="Arial" charset="0"/>
              </a:rPr>
              <a:t>访存指令：</a:t>
            </a:r>
            <a:r>
              <a:rPr lang="zh-CN" altLang="en-US" b="1" dirty="0">
                <a:latin typeface="Arial" charset="0"/>
              </a:rPr>
              <a:t>计算存储器地址（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运算），读存储器或者写存储器</a:t>
            </a:r>
          </a:p>
          <a:p>
            <a:pPr lvl="3">
              <a:lnSpc>
                <a:spcPct val="110000"/>
              </a:lnSpc>
            </a:pPr>
            <a:r>
              <a:rPr lang="zh-CN" altLang="en-US" b="1" dirty="0">
                <a:solidFill>
                  <a:srgbClr val="339966"/>
                </a:solidFill>
                <a:latin typeface="Arial" charset="0"/>
              </a:rPr>
              <a:t>转移类指令：</a:t>
            </a:r>
            <a:r>
              <a:rPr lang="zh-CN" altLang="en-US" b="1" dirty="0">
                <a:latin typeface="Arial" charset="0"/>
              </a:rPr>
              <a:t>比较数据（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运算），</a:t>
            </a:r>
            <a:r>
              <a:rPr lang="en-US" altLang="zh-CN" b="1" dirty="0">
                <a:latin typeface="Arial" charset="0"/>
              </a:rPr>
              <a:t>PC+</a:t>
            </a:r>
            <a:r>
              <a:rPr lang="zh-CN" altLang="en-US" b="1" dirty="0">
                <a:latin typeface="Arial" charset="0"/>
              </a:rPr>
              <a:t>偏移量→</a:t>
            </a:r>
            <a:r>
              <a:rPr lang="en-US" altLang="zh-CN" b="1" dirty="0">
                <a:latin typeface="Arial" charset="0"/>
              </a:rPr>
              <a:t>PC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04260-999A-482B-84DE-8FA47F9266B8}" type="slidenum">
              <a:rPr lang="en-US" altLang="zh-CN"/>
              <a:pPr/>
              <a:t>66</a:t>
            </a:fld>
            <a:endParaRPr lang="en-US" altLang="zh-CN"/>
          </a:p>
        </p:txBody>
      </p:sp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Arial" charset="0"/>
              </a:rPr>
              <a:t>各类指令执行过程分析</a:t>
            </a:r>
          </a:p>
        </p:txBody>
      </p:sp>
      <p:graphicFrame>
        <p:nvGraphicFramePr>
          <p:cNvPr id="472178" name="Group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545030"/>
              </p:ext>
            </p:extLst>
          </p:nvPr>
        </p:nvGraphicFramePr>
        <p:xfrm>
          <a:off x="539552" y="510389"/>
          <a:ext cx="8424167" cy="5990424"/>
        </p:xfrm>
        <a:graphic>
          <a:graphicData uri="http://schemas.openxmlformats.org/drawingml/2006/table">
            <a:tbl>
              <a:tblPr/>
              <a:tblGrid>
                <a:gridCol w="1439862"/>
                <a:gridCol w="1008063"/>
                <a:gridCol w="1439862"/>
                <a:gridCol w="2160116"/>
                <a:gridCol w="1224136"/>
                <a:gridCol w="1152128"/>
              </a:tblGrid>
              <a:tr h="4323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指令类型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 gridSpan="5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指令执行过程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tabLst>
                          <a:tab pos="1789113" algn="l"/>
                        </a:tabLst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1789113" algn="l"/>
                        </a:tabLs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>
                          <a:tab pos="1789113" algn="l"/>
                        </a:tabLst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运算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>
                          <a:tab pos="1789113" algn="l"/>
                        </a:tabLst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执行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+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运算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rd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>
                          <a:tab pos="1789113" algn="l"/>
                        </a:tabLst>
                        <a:defRPr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运算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addi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>
                          <a:tab pos="1789113" algn="l"/>
                        </a:tabLst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执行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+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运算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812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取数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加运算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EA=(rs)+offset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读存储器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796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存数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加运算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EA=(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写存储器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812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跳转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js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812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分支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beq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减运算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EA=(PC)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*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4+offset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*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（有条件）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812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跳转</a:t>
                      </a:r>
                      <a:r>
                        <a:rPr kumimoji="0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jal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J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PC+4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$31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新地址写入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PC</a:t>
                      </a: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</a:tbl>
          </a:graphicData>
        </a:graphic>
      </p:graphicFrame>
      <p:pic>
        <p:nvPicPr>
          <p:cNvPr id="5" name="Picture 47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635" y="6337678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FF1D49-5C3C-4B1B-93F4-36E8885B4D15}" type="slidenum">
              <a:rPr lang="en-US" altLang="zh-CN"/>
              <a:pPr/>
              <a:t>67</a:t>
            </a:fld>
            <a:endParaRPr lang="en-US" altLang="zh-CN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2</a:t>
            </a:r>
            <a:r>
              <a:rPr lang="zh-CN" altLang="en-US" sz="2800" dirty="0"/>
              <a:t>、确定系统结构</a:t>
            </a:r>
          </a:p>
        </p:txBody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5305425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 smtClean="0">
                <a:latin typeface="Arial" panose="020B0604020202020204" pitchFamily="34" charset="0"/>
              </a:rPr>
              <a:t>（</a:t>
            </a:r>
            <a:r>
              <a:rPr lang="en-US" altLang="zh-CN" dirty="0" smtClean="0">
                <a:latin typeface="Arial" panose="020B0604020202020204" pitchFamily="34" charset="0"/>
              </a:rPr>
              <a:t>1</a:t>
            </a:r>
            <a:r>
              <a:rPr lang="zh-CN" altLang="en-US" dirty="0" smtClean="0">
                <a:latin typeface="Arial" panose="020B0604020202020204" pitchFamily="34" charset="0"/>
              </a:rPr>
              <a:t>）各</a:t>
            </a:r>
            <a:r>
              <a:rPr lang="zh-CN" altLang="en-US" dirty="0">
                <a:latin typeface="Arial" panose="020B0604020202020204" pitchFamily="34" charset="0"/>
              </a:rPr>
              <a:t>部件间的</a:t>
            </a:r>
            <a:r>
              <a:rPr lang="zh-CN" altLang="en-US" dirty="0">
                <a:solidFill>
                  <a:srgbClr val="0000FF"/>
                </a:solidFill>
                <a:latin typeface="Arial" panose="020B0604020202020204" pitchFamily="34" charset="0"/>
              </a:rPr>
              <a:t>数据通路设计</a:t>
            </a:r>
            <a:r>
              <a:rPr lang="zh-CN" altLang="en-US" dirty="0">
                <a:latin typeface="Arial" panose="020B0604020202020204" pitchFamily="34" charset="0"/>
              </a:rPr>
              <a:t>，有两种方案：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</a:rPr>
              <a:t>第一种</a:t>
            </a:r>
            <a:r>
              <a:rPr lang="zh-CN" altLang="en-US" b="1" dirty="0">
                <a:latin typeface="Arial" panose="020B0604020202020204" pitchFamily="34" charset="0"/>
              </a:rPr>
              <a:t>是在所有需要传送数据的部件之间创建一条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</a:rPr>
              <a:t>直接通路</a:t>
            </a:r>
            <a:r>
              <a:rPr lang="zh-CN" altLang="en-US" b="1" dirty="0">
                <a:latin typeface="Arial" panose="020B0604020202020204" pitchFamily="34" charset="0"/>
              </a:rPr>
              <a:t>，这种方案对于很小的计算机系统来说是可行的，但是如果所要设计的</a:t>
            </a:r>
            <a:r>
              <a:rPr lang="en-US" altLang="zh-CN" b="1" dirty="0">
                <a:latin typeface="Arial" panose="020B0604020202020204" pitchFamily="34" charset="0"/>
              </a:rPr>
              <a:t>CPU</a:t>
            </a:r>
            <a:r>
              <a:rPr lang="zh-CN" altLang="en-US" b="1" dirty="0">
                <a:latin typeface="Arial" panose="020B0604020202020204" pitchFamily="34" charset="0"/>
              </a:rPr>
              <a:t>的复杂度增加的话，用这种方案来设计数据通路将变得越来越不现实。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</a:rPr>
              <a:t>第二种方案</a:t>
            </a:r>
            <a:r>
              <a:rPr lang="zh-CN" altLang="en-US" b="1" dirty="0">
                <a:latin typeface="Arial" panose="020B0604020202020204" pitchFamily="34" charset="0"/>
              </a:rPr>
              <a:t>是在</a:t>
            </a:r>
            <a:r>
              <a:rPr lang="en-US" altLang="zh-CN" b="1" dirty="0">
                <a:latin typeface="Arial" panose="020B0604020202020204" pitchFamily="34" charset="0"/>
              </a:rPr>
              <a:t>CPU</a:t>
            </a:r>
            <a:r>
              <a:rPr lang="zh-CN" altLang="en-US" b="1" dirty="0">
                <a:latin typeface="Arial" panose="020B0604020202020204" pitchFamily="34" charset="0"/>
              </a:rPr>
              <a:t>内部创建一条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</a:rPr>
              <a:t>总线</a:t>
            </a:r>
            <a:r>
              <a:rPr lang="zh-CN" altLang="en-US" b="1" dirty="0">
                <a:latin typeface="Arial" panose="020B0604020202020204" pitchFamily="34" charset="0"/>
              </a:rPr>
              <a:t>，并且在各个部件之间使用总线来传递数据。</a:t>
            </a:r>
          </a:p>
        </p:txBody>
      </p:sp>
    </p:spTree>
    <p:extLst>
      <p:ext uri="{BB962C8B-B14F-4D97-AF65-F5344CB8AC3E}">
        <p14:creationId xmlns:p14="http://schemas.microsoft.com/office/powerpoint/2010/main" val="396045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67BB8-537E-4171-98D5-2FA4FDA4552B}" type="slidenum">
              <a:rPr lang="en-US" altLang="zh-CN"/>
              <a:pPr/>
              <a:t>68</a:t>
            </a:fld>
            <a:endParaRPr lang="en-US" altLang="zh-CN"/>
          </a:p>
        </p:txBody>
      </p:sp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2</a:t>
            </a:r>
            <a:r>
              <a:rPr lang="zh-CN" altLang="en-US" sz="2800" dirty="0"/>
              <a:t>、确定系统</a:t>
            </a:r>
            <a:r>
              <a:rPr lang="zh-CN" altLang="en-US" sz="2800" dirty="0" smtClean="0"/>
              <a:t>结构</a:t>
            </a:r>
            <a:endParaRPr lang="zh-CN" altLang="en-US" sz="2800" dirty="0"/>
          </a:p>
        </p:txBody>
      </p:sp>
      <p:sp>
        <p:nvSpPr>
          <p:cNvPr id="478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0000FF"/>
                </a:solidFill>
              </a:rPr>
              <a:t>（</a:t>
            </a:r>
            <a:r>
              <a:rPr lang="en-US" altLang="zh-CN" dirty="0" smtClean="0">
                <a:solidFill>
                  <a:srgbClr val="0000FF"/>
                </a:solidFill>
              </a:rPr>
              <a:t>2</a:t>
            </a:r>
            <a:r>
              <a:rPr lang="zh-CN" altLang="en-US" dirty="0" smtClean="0">
                <a:solidFill>
                  <a:srgbClr val="0000FF"/>
                </a:solidFill>
              </a:rPr>
              <a:t>）</a:t>
            </a:r>
            <a:r>
              <a:rPr lang="en-US" altLang="zh-CN" dirty="0" smtClean="0">
                <a:solidFill>
                  <a:srgbClr val="0000FF"/>
                </a:solidFill>
              </a:rPr>
              <a:t>CPU</a:t>
            </a:r>
            <a:r>
              <a:rPr lang="zh-CN" altLang="en-US" dirty="0" smtClean="0">
                <a:solidFill>
                  <a:srgbClr val="0000FF"/>
                </a:solidFill>
              </a:rPr>
              <a:t>的单周期实现和多周期实现：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r>
              <a:rPr lang="zh-CN" altLang="en-US" dirty="0" smtClean="0">
                <a:solidFill>
                  <a:srgbClr val="339966"/>
                </a:solidFill>
              </a:rPr>
              <a:t>单周期</a:t>
            </a:r>
            <a:r>
              <a:rPr lang="en-US" altLang="zh-CN" dirty="0">
                <a:solidFill>
                  <a:srgbClr val="339966"/>
                </a:solidFill>
              </a:rPr>
              <a:t>CPU</a:t>
            </a:r>
            <a:r>
              <a:rPr lang="zh-CN" altLang="en-US" dirty="0">
                <a:solidFill>
                  <a:srgbClr val="339966"/>
                </a:solidFill>
              </a:rPr>
              <a:t>：</a:t>
            </a:r>
            <a:r>
              <a:rPr lang="zh-CN" altLang="en-US" dirty="0"/>
              <a:t>每条指令均在一个时钟周期内完成。</a:t>
            </a: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所有指令的执行时间等长：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个时钟周期，</a:t>
            </a:r>
            <a:r>
              <a:rPr lang="en-US" altLang="zh-CN" b="1" dirty="0">
                <a:solidFill>
                  <a:srgbClr val="FF0000"/>
                </a:solidFill>
              </a:rPr>
              <a:t>CPI=1</a:t>
            </a: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时钟周期</a:t>
            </a:r>
            <a:r>
              <a:rPr lang="zh-CN" altLang="en-US" b="1" dirty="0"/>
              <a:t>需要选择所有指令中的</a:t>
            </a:r>
            <a:r>
              <a:rPr lang="zh-CN" altLang="en-US" b="1" dirty="0">
                <a:solidFill>
                  <a:srgbClr val="FF0000"/>
                </a:solidFill>
              </a:rPr>
              <a:t>执行路径（时间）最长</a:t>
            </a:r>
            <a:r>
              <a:rPr lang="zh-CN" altLang="en-US" b="1" dirty="0"/>
              <a:t>的那条指令为准。</a:t>
            </a:r>
          </a:p>
          <a:p>
            <a:pPr lvl="2"/>
            <a:r>
              <a:rPr lang="zh-CN" altLang="en-US" b="1" dirty="0"/>
              <a:t>应该是</a:t>
            </a:r>
            <a:r>
              <a:rPr lang="en-US" altLang="zh-CN" b="1" dirty="0" err="1"/>
              <a:t>lw</a:t>
            </a:r>
            <a:r>
              <a:rPr lang="zh-CN" altLang="en-US" b="1" dirty="0"/>
              <a:t>指令的执行时间</a:t>
            </a:r>
          </a:p>
          <a:p>
            <a:r>
              <a:rPr lang="zh-CN" altLang="en-US" dirty="0">
                <a:solidFill>
                  <a:srgbClr val="339966"/>
                </a:solidFill>
              </a:rPr>
              <a:t>多周期</a:t>
            </a:r>
            <a:r>
              <a:rPr lang="en-US" altLang="zh-CN" dirty="0">
                <a:solidFill>
                  <a:srgbClr val="339966"/>
                </a:solidFill>
              </a:rPr>
              <a:t>CPU</a:t>
            </a:r>
            <a:r>
              <a:rPr lang="zh-CN" altLang="en-US" dirty="0">
                <a:solidFill>
                  <a:srgbClr val="339966"/>
                </a:solidFill>
              </a:rPr>
              <a:t>：</a:t>
            </a:r>
            <a:r>
              <a:rPr lang="zh-CN" altLang="en-US" dirty="0"/>
              <a:t>将指令的执行过程分解成一系列步骤，每个步骤占用一个时钟周期，即：</a:t>
            </a: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每条指令的执行可占用多个周期</a:t>
            </a:r>
            <a:r>
              <a:rPr lang="zh-CN" altLang="en-US" b="1" dirty="0"/>
              <a:t>；</a:t>
            </a:r>
          </a:p>
          <a:p>
            <a:pPr lvl="1"/>
            <a:r>
              <a:rPr lang="zh-CN" altLang="en-US" b="1" dirty="0"/>
              <a:t>允许不同指令占用的</a:t>
            </a:r>
            <a:r>
              <a:rPr lang="zh-CN" altLang="en-US" b="1" dirty="0">
                <a:solidFill>
                  <a:srgbClr val="FF0000"/>
                </a:solidFill>
              </a:rPr>
              <a:t>周期数不同</a:t>
            </a:r>
            <a:r>
              <a:rPr lang="zh-CN" altLang="en-US" b="1" dirty="0"/>
              <a:t>；</a:t>
            </a:r>
          </a:p>
          <a:p>
            <a:pPr lvl="1"/>
            <a:r>
              <a:rPr lang="zh-CN" altLang="en-US" b="1" dirty="0"/>
              <a:t>一个</a:t>
            </a:r>
            <a:r>
              <a:rPr lang="zh-CN" altLang="en-US" b="1" dirty="0">
                <a:solidFill>
                  <a:srgbClr val="FF0000"/>
                </a:solidFill>
              </a:rPr>
              <a:t>功能单元可以</a:t>
            </a:r>
            <a:r>
              <a:rPr lang="zh-CN" altLang="en-US" b="1" dirty="0"/>
              <a:t>在某个指令执行过程中</a:t>
            </a:r>
            <a:r>
              <a:rPr lang="zh-CN" altLang="en-US" b="1" dirty="0">
                <a:solidFill>
                  <a:srgbClr val="FF0000"/>
                </a:solidFill>
              </a:rPr>
              <a:t>共享</a:t>
            </a:r>
            <a:r>
              <a:rPr lang="zh-CN" altLang="en-US" b="1" dirty="0"/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FF1D49-5C3C-4B1B-93F4-36E8885B4D15}" type="slidenum">
              <a:rPr lang="en-US" altLang="zh-CN"/>
              <a:pPr/>
              <a:t>69</a:t>
            </a:fld>
            <a:endParaRPr lang="en-US" altLang="zh-CN"/>
          </a:p>
        </p:txBody>
      </p:sp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2</a:t>
            </a:r>
            <a:r>
              <a:rPr lang="zh-CN" altLang="en-US" sz="2800" dirty="0"/>
              <a:t>、确定系统结构</a:t>
            </a:r>
          </a:p>
        </p:txBody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5305425"/>
          </a:xfrm>
        </p:spPr>
        <p:txBody>
          <a:bodyPr/>
          <a:lstStyle/>
          <a:p>
            <a:r>
              <a:rPr lang="zh-CN" altLang="en-US" dirty="0"/>
              <a:t>现代计算机</a:t>
            </a:r>
            <a:r>
              <a:rPr lang="zh-CN" altLang="en-US" dirty="0">
                <a:solidFill>
                  <a:srgbClr val="FF0000"/>
                </a:solidFill>
              </a:rPr>
              <a:t>并不采用单周期</a:t>
            </a:r>
            <a:r>
              <a:rPr lang="en-US" altLang="zh-CN" dirty="0">
                <a:solidFill>
                  <a:srgbClr val="FF0000"/>
                </a:solidFill>
              </a:rPr>
              <a:t>CPU</a:t>
            </a:r>
            <a:r>
              <a:rPr lang="zh-CN" altLang="en-US" dirty="0">
                <a:solidFill>
                  <a:srgbClr val="FF0000"/>
                </a:solidFill>
              </a:rPr>
              <a:t>设计方式</a:t>
            </a:r>
            <a:r>
              <a:rPr lang="zh-CN" altLang="en-US" dirty="0"/>
              <a:t>，原因：</a:t>
            </a:r>
            <a:r>
              <a:rPr lang="zh-CN" altLang="en-US" dirty="0">
                <a:solidFill>
                  <a:srgbClr val="FF0000"/>
                </a:solidFill>
              </a:rPr>
              <a:t>效率太低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CPU</a:t>
            </a:r>
            <a:r>
              <a:rPr lang="zh-CN" altLang="en-US" dirty="0"/>
              <a:t>性能评价：最重要的是：</a:t>
            </a:r>
            <a:r>
              <a:rPr lang="en-US" altLang="zh-CN" dirty="0"/>
              <a:t>CPU</a:t>
            </a:r>
            <a:r>
              <a:rPr lang="zh-CN" altLang="en-US" dirty="0"/>
              <a:t>执行时间</a:t>
            </a:r>
          </a:p>
          <a:p>
            <a:pPr>
              <a:buFont typeface="Wingdings" pitchFamily="2" charset="2"/>
              <a:buNone/>
            </a:pPr>
            <a:r>
              <a:rPr lang="zh-CN" altLang="en-US" sz="2400" dirty="0"/>
              <a:t>  </a:t>
            </a:r>
            <a:r>
              <a:rPr lang="en-US" altLang="zh-CN" sz="2400" dirty="0">
                <a:solidFill>
                  <a:srgbClr val="0000FF"/>
                </a:solidFill>
              </a:rPr>
              <a:t>CPU</a:t>
            </a:r>
            <a:r>
              <a:rPr lang="zh-CN" altLang="en-US" sz="2400" dirty="0">
                <a:solidFill>
                  <a:srgbClr val="0000FF"/>
                </a:solidFill>
              </a:rPr>
              <a:t>执行时间</a:t>
            </a:r>
            <a:r>
              <a:rPr lang="en-US" altLang="zh-CN" sz="2400" dirty="0">
                <a:solidFill>
                  <a:srgbClr val="0000FF"/>
                </a:solidFill>
              </a:rPr>
              <a:t>=</a:t>
            </a:r>
            <a:r>
              <a:rPr lang="zh-CN" altLang="en-US" sz="2400" dirty="0">
                <a:solidFill>
                  <a:srgbClr val="0000FF"/>
                </a:solidFill>
              </a:rPr>
              <a:t>程序的指令数</a:t>
            </a:r>
            <a:r>
              <a:rPr lang="en-US" altLang="zh-CN" sz="2400" dirty="0">
                <a:solidFill>
                  <a:srgbClr val="0000FF"/>
                </a:solidFill>
              </a:rPr>
              <a:t>×</a:t>
            </a:r>
            <a:r>
              <a:rPr lang="zh-CN" altLang="en-US" sz="2400" dirty="0">
                <a:solidFill>
                  <a:srgbClr val="0000FF"/>
                </a:solidFill>
              </a:rPr>
              <a:t>每条指令的时钟周期数</a:t>
            </a:r>
            <a:r>
              <a:rPr lang="zh-CN" altLang="en-US" sz="2400" dirty="0"/>
              <a:t>（</a:t>
            </a:r>
            <a:r>
              <a:rPr lang="en-US" altLang="zh-CN" sz="2400" dirty="0">
                <a:solidFill>
                  <a:srgbClr val="FF0000"/>
                </a:solidFill>
              </a:rPr>
              <a:t>CPI</a:t>
            </a:r>
            <a:r>
              <a:rPr lang="zh-CN" altLang="en-US" sz="2400" dirty="0"/>
              <a:t>）</a:t>
            </a:r>
            <a:r>
              <a:rPr lang="en-US" altLang="zh-CN" sz="2400" dirty="0">
                <a:solidFill>
                  <a:srgbClr val="0000FF"/>
                </a:solidFill>
              </a:rPr>
              <a:t>×</a:t>
            </a:r>
            <a:r>
              <a:rPr lang="zh-CN" altLang="en-US" sz="2400" dirty="0">
                <a:solidFill>
                  <a:srgbClr val="0000FF"/>
                </a:solidFill>
              </a:rPr>
              <a:t>时钟周期长度</a:t>
            </a:r>
          </a:p>
          <a:p>
            <a:pPr lvl="1"/>
            <a:r>
              <a:rPr lang="zh-CN" altLang="en-US" b="1" dirty="0"/>
              <a:t>单周期</a:t>
            </a:r>
            <a:r>
              <a:rPr lang="en-US" altLang="zh-CN" b="1" dirty="0"/>
              <a:t>CPU</a:t>
            </a:r>
            <a:r>
              <a:rPr lang="zh-CN" altLang="en-US" b="1" dirty="0"/>
              <a:t>：</a:t>
            </a:r>
            <a:r>
              <a:rPr lang="en-US" altLang="zh-CN" b="1" dirty="0"/>
              <a:t>CPI=1</a:t>
            </a:r>
            <a:r>
              <a:rPr lang="zh-CN" altLang="en-US" b="1" dirty="0"/>
              <a:t>，但是时钟周期很长（最长指令）</a:t>
            </a:r>
          </a:p>
          <a:p>
            <a:pPr lvl="1"/>
            <a:r>
              <a:rPr lang="zh-CN" altLang="en-US" b="1" dirty="0"/>
              <a:t>多周期</a:t>
            </a:r>
            <a:r>
              <a:rPr lang="en-US" altLang="zh-CN" b="1" dirty="0"/>
              <a:t>CPU</a:t>
            </a:r>
            <a:r>
              <a:rPr lang="zh-CN" altLang="en-US" b="1" dirty="0"/>
              <a:t>：虽然</a:t>
            </a:r>
            <a:r>
              <a:rPr lang="en-US" altLang="zh-CN" b="1" dirty="0"/>
              <a:t>CPI≥1</a:t>
            </a:r>
            <a:r>
              <a:rPr lang="zh-CN" altLang="en-US" b="1" dirty="0"/>
              <a:t>，但是时钟周期很短，且某些硬件部件可共享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多周期</a:t>
            </a:r>
            <a:r>
              <a:rPr lang="en-US" altLang="zh-CN" dirty="0">
                <a:solidFill>
                  <a:srgbClr val="FF0000"/>
                </a:solidFill>
              </a:rPr>
              <a:t>CPU</a:t>
            </a:r>
            <a:r>
              <a:rPr lang="zh-CN" altLang="en-US" dirty="0"/>
              <a:t>的性能和硬件成本</a:t>
            </a:r>
            <a:r>
              <a:rPr lang="zh-CN" altLang="en-US" dirty="0">
                <a:solidFill>
                  <a:srgbClr val="FF0000"/>
                </a:solidFill>
              </a:rPr>
              <a:t>优于单周期</a:t>
            </a:r>
            <a:r>
              <a:rPr lang="en-US" altLang="zh-CN" dirty="0">
                <a:solidFill>
                  <a:srgbClr val="FF0000"/>
                </a:solidFill>
              </a:rPr>
              <a:t>CPU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/>
              <a:t>适用于简单指令系统。</a:t>
            </a:r>
          </a:p>
          <a:p>
            <a:r>
              <a:rPr lang="zh-CN" altLang="en-US" dirty="0"/>
              <a:t>多周期</a:t>
            </a:r>
            <a:r>
              <a:rPr lang="en-US" altLang="zh-CN" dirty="0"/>
              <a:t>CPU</a:t>
            </a:r>
            <a:r>
              <a:rPr lang="zh-CN" altLang="en-US" dirty="0"/>
              <a:t>适用于流水线。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903CFD-20D4-4E84-9315-4E92CE564D2E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422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550" y="1125538"/>
            <a:ext cx="7127875" cy="4535487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哈佛结构特征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程序和数据分开存储：两个存储器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两套地址总线与数据总线</a:t>
            </a:r>
          </a:p>
          <a:p>
            <a:pPr lvl="1">
              <a:lnSpc>
                <a:spcPct val="110000"/>
              </a:lnSpc>
            </a:pPr>
            <a:r>
              <a:rPr lang="zh-CN" altLang="en-US" b="1" dirty="0">
                <a:latin typeface="Arial" charset="0"/>
              </a:rPr>
              <a:t>指令和数据宽度可以不同</a:t>
            </a:r>
          </a:p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00FF"/>
                </a:solidFill>
                <a:latin typeface="Arial" charset="0"/>
              </a:rPr>
              <a:t>典型的哈佛结构的</a:t>
            </a:r>
            <a:r>
              <a:rPr lang="en-US" altLang="zh-CN" dirty="0">
                <a:solidFill>
                  <a:srgbClr val="0000FF"/>
                </a:solidFill>
                <a:latin typeface="Arial" charset="0"/>
              </a:rPr>
              <a:t>CPU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>
                <a:latin typeface="Arial" charset="0"/>
              </a:rPr>
              <a:t>PIC</a:t>
            </a:r>
            <a:r>
              <a:rPr lang="zh-CN" altLang="en-US" b="1" dirty="0">
                <a:latin typeface="Arial" charset="0"/>
              </a:rPr>
              <a:t>系列、</a:t>
            </a:r>
            <a:r>
              <a:rPr lang="en-US" altLang="zh-CN" b="1" dirty="0">
                <a:latin typeface="Arial" charset="0"/>
              </a:rPr>
              <a:t>MC68</a:t>
            </a:r>
            <a:r>
              <a:rPr lang="zh-CN" altLang="en-US" b="1" dirty="0">
                <a:latin typeface="Arial" charset="0"/>
              </a:rPr>
              <a:t>系列、</a:t>
            </a:r>
            <a:r>
              <a:rPr lang="en-US" altLang="zh-CN" b="1" dirty="0">
                <a:latin typeface="Arial" charset="0"/>
              </a:rPr>
              <a:t>Z8</a:t>
            </a:r>
            <a:r>
              <a:rPr lang="zh-CN" altLang="en-US" b="1" dirty="0">
                <a:latin typeface="Arial" charset="0"/>
              </a:rPr>
              <a:t>系列、</a:t>
            </a:r>
            <a:r>
              <a:rPr lang="en-US" altLang="zh-CN" b="1" dirty="0">
                <a:latin typeface="Arial" charset="0"/>
              </a:rPr>
              <a:t>AVR</a:t>
            </a:r>
            <a:r>
              <a:rPr lang="zh-CN" altLang="en-US" b="1" dirty="0">
                <a:latin typeface="Arial" charset="0"/>
              </a:rPr>
              <a:t>系列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>
                <a:latin typeface="Arial" charset="0"/>
              </a:rPr>
              <a:t>ARM9</a:t>
            </a:r>
            <a:r>
              <a:rPr lang="zh-CN" altLang="en-US" b="1" dirty="0">
                <a:latin typeface="Arial" charset="0"/>
              </a:rPr>
              <a:t>、</a:t>
            </a:r>
            <a:r>
              <a:rPr lang="en-US" altLang="zh-CN" b="1" dirty="0">
                <a:latin typeface="Arial" charset="0"/>
              </a:rPr>
              <a:t>ARM10</a:t>
            </a:r>
            <a:r>
              <a:rPr lang="zh-CN" altLang="en-US" b="1" dirty="0">
                <a:latin typeface="Arial" charset="0"/>
              </a:rPr>
              <a:t>和</a:t>
            </a:r>
            <a:r>
              <a:rPr lang="en-US" altLang="zh-CN" b="1" dirty="0">
                <a:latin typeface="Arial" charset="0"/>
              </a:rPr>
              <a:t>ARM11</a:t>
            </a:r>
          </a:p>
          <a:p>
            <a:pPr lvl="1">
              <a:lnSpc>
                <a:spcPct val="110000"/>
              </a:lnSpc>
            </a:pPr>
            <a:r>
              <a:rPr lang="en-US" altLang="zh-CN" b="1" dirty="0">
                <a:latin typeface="Arial" charset="0"/>
              </a:rPr>
              <a:t>51</a:t>
            </a:r>
            <a:r>
              <a:rPr lang="zh-CN" altLang="en-US" b="1" dirty="0">
                <a:latin typeface="Arial" charset="0"/>
              </a:rPr>
              <a:t>单片机：改进型哈佛结构（指令和数据存储器分时复用同一条总线）</a:t>
            </a:r>
            <a:r>
              <a:rPr lang="zh-CN" altLang="en-US" dirty="0">
                <a:latin typeface="Arial" charset="0"/>
              </a:rPr>
              <a:t> </a:t>
            </a:r>
          </a:p>
        </p:txBody>
      </p:sp>
      <p:sp>
        <p:nvSpPr>
          <p:cNvPr id="422916" name="Rectangle 4"/>
          <p:cNvSpPr>
            <a:spLocks noChangeArrowheads="1"/>
          </p:cNvSpPr>
          <p:nvPr/>
        </p:nvSpPr>
        <p:spPr bwMode="auto">
          <a:xfrm>
            <a:off x="0" y="22860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22C28A-419F-480D-B556-845C50239039}" type="slidenum">
              <a:rPr lang="en-US" altLang="zh-CN"/>
              <a:pPr/>
              <a:t>70</a:t>
            </a:fld>
            <a:endParaRPr lang="en-US" altLang="zh-CN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2</a:t>
            </a:r>
            <a:r>
              <a:rPr lang="zh-CN" altLang="en-US" sz="2800" dirty="0"/>
              <a:t>、确定系统结构</a:t>
            </a:r>
          </a:p>
        </p:txBody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5305425"/>
          </a:xfrm>
        </p:spPr>
        <p:txBody>
          <a:bodyPr/>
          <a:lstStyle/>
          <a:p>
            <a:r>
              <a:rPr lang="zh-CN" altLang="en-US" dirty="0" smtClean="0"/>
              <a:t>为实现</a:t>
            </a:r>
            <a:r>
              <a:rPr lang="en-US" altLang="zh-CN" dirty="0"/>
              <a:t>MIPS</a:t>
            </a:r>
            <a:r>
              <a:rPr lang="zh-CN" altLang="en-US" dirty="0"/>
              <a:t>的核心指令</a:t>
            </a:r>
            <a:r>
              <a:rPr lang="zh-CN" altLang="en-US" dirty="0" smtClean="0"/>
              <a:t>子集，我们选择：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1</a:t>
            </a:r>
            <a:r>
              <a:rPr lang="zh-CN" altLang="en-US" dirty="0" smtClean="0">
                <a:solidFill>
                  <a:srgbClr val="FF0000"/>
                </a:solidFill>
              </a:rPr>
              <a:t>）直接连接（无总线）；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）单周期</a:t>
            </a:r>
            <a:r>
              <a:rPr lang="en-US" altLang="zh-CN" dirty="0" smtClean="0">
                <a:solidFill>
                  <a:srgbClr val="FF0000"/>
                </a:solidFill>
              </a:rPr>
              <a:t>CPU</a:t>
            </a:r>
            <a:r>
              <a:rPr lang="zh-CN" altLang="en-US" dirty="0" smtClean="0">
                <a:solidFill>
                  <a:srgbClr val="FF0000"/>
                </a:solidFill>
              </a:rPr>
              <a:t>：</a:t>
            </a:r>
            <a:endParaRPr lang="zh-CN" altLang="en-US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所有指令都在一个时钟周期内完成；</a:t>
            </a:r>
          </a:p>
          <a:p>
            <a:pPr lvl="1"/>
            <a:r>
              <a:rPr lang="zh-CN" altLang="en-US" b="1" dirty="0">
                <a:solidFill>
                  <a:srgbClr val="0000FF"/>
                </a:solidFill>
              </a:rPr>
              <a:t>因此，部件不能共享；</a:t>
            </a:r>
          </a:p>
          <a:p>
            <a:pPr lvl="1"/>
            <a:endParaRPr lang="en-US" altLang="zh-CN" b="1" dirty="0">
              <a:solidFill>
                <a:srgbClr val="0000FF"/>
              </a:solidFill>
            </a:endParaRPr>
          </a:p>
        </p:txBody>
      </p:sp>
      <p:pic>
        <p:nvPicPr>
          <p:cNvPr id="5" name="Picture 47" descr="back11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302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22C28A-419F-480D-B556-845C50239039}" type="slidenum">
              <a:rPr lang="en-US" altLang="zh-CN"/>
              <a:pPr/>
              <a:t>71</a:t>
            </a:fld>
            <a:endParaRPr lang="en-US" altLang="zh-CN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/>
              <a:t>3</a:t>
            </a:r>
            <a:r>
              <a:rPr lang="zh-CN" altLang="en-US" sz="2800" dirty="0" smtClean="0"/>
              <a:t>、确定所需功能部件</a:t>
            </a:r>
            <a:endParaRPr lang="zh-CN" altLang="en-US" sz="2800" dirty="0"/>
          </a:p>
        </p:txBody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5305425"/>
          </a:xfrm>
        </p:spPr>
        <p:txBody>
          <a:bodyPr/>
          <a:lstStyle/>
          <a:p>
            <a:r>
              <a:rPr lang="zh-CN" altLang="en-US" dirty="0" smtClean="0"/>
              <a:t>单周期</a:t>
            </a:r>
            <a:r>
              <a:rPr lang="en-US" altLang="zh-CN" dirty="0" smtClean="0"/>
              <a:t>CPU+</a:t>
            </a:r>
            <a:r>
              <a:rPr lang="zh-CN" altLang="en-US" dirty="0" smtClean="0"/>
              <a:t>直接连接：</a:t>
            </a:r>
            <a:endParaRPr lang="zh-CN" altLang="en-US" dirty="0"/>
          </a:p>
          <a:p>
            <a:pPr lvl="1"/>
            <a:r>
              <a:rPr lang="zh-CN" altLang="en-US" b="1" dirty="0">
                <a:solidFill>
                  <a:srgbClr val="339966"/>
                </a:solidFill>
              </a:rPr>
              <a:t>所有指令都在一个时钟周期内完成；</a:t>
            </a:r>
          </a:p>
          <a:p>
            <a:pPr lvl="1"/>
            <a:r>
              <a:rPr lang="zh-CN" altLang="en-US" b="1" dirty="0">
                <a:solidFill>
                  <a:srgbClr val="339966"/>
                </a:solidFill>
              </a:rPr>
              <a:t>因此，部件不能共享；</a:t>
            </a:r>
          </a:p>
          <a:p>
            <a:pPr lvl="1"/>
            <a:r>
              <a:rPr lang="zh-CN" altLang="en-US" b="1" dirty="0">
                <a:solidFill>
                  <a:srgbClr val="339966"/>
                </a:solidFill>
              </a:rPr>
              <a:t>需要部件：</a:t>
            </a:r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  <a:hlinkClick r:id="rId2" action="ppaction://hlinksldjump"/>
              </a:rPr>
              <a:t>指令存储器及取指令部件</a:t>
            </a:r>
            <a:r>
              <a:rPr lang="zh-CN" altLang="en-US" b="1" i="1" dirty="0" smtClean="0">
                <a:solidFill>
                  <a:srgbClr val="0000FF"/>
                </a:solidFill>
                <a:hlinkClick r:id="rId2" action="ppaction://hlinksldjump"/>
              </a:rPr>
              <a:t>；</a:t>
            </a:r>
            <a:endParaRPr lang="en-US" altLang="zh-CN" b="1" i="1" dirty="0" smtClean="0">
              <a:solidFill>
                <a:srgbClr val="0000FF"/>
              </a:solidFill>
              <a:hlinkClick r:id="rId2" action="ppaction://hlinksldjump"/>
            </a:endParaRPr>
          </a:p>
          <a:p>
            <a:pPr lvl="2">
              <a:lnSpc>
                <a:spcPct val="150000"/>
              </a:lnSpc>
            </a:pPr>
            <a:r>
              <a:rPr lang="en-US" altLang="zh-CN" b="1" i="1" dirty="0" smtClean="0">
                <a:solidFill>
                  <a:srgbClr val="0000FF"/>
                </a:solidFill>
                <a:hlinkClick r:id="rId2" action="ppaction://hlinksldjump"/>
              </a:rPr>
              <a:t>PC</a:t>
            </a:r>
            <a:r>
              <a:rPr lang="zh-CN" altLang="en-US" b="1" i="1" dirty="0">
                <a:solidFill>
                  <a:srgbClr val="0000FF"/>
                </a:solidFill>
                <a:hlinkClick r:id="rId2" action="ppaction://hlinksldjump"/>
              </a:rPr>
              <a:t>的自增与更新部件；</a:t>
            </a:r>
            <a:endParaRPr lang="zh-CN" altLang="en-US" b="1" i="1" dirty="0">
              <a:solidFill>
                <a:srgbClr val="0000FF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CN" altLang="en-US" b="1" dirty="0" smtClean="0">
                <a:solidFill>
                  <a:srgbClr val="0000FF"/>
                </a:solidFill>
                <a:hlinkClick r:id="rId3" action="ppaction://hlinksldjump"/>
              </a:rPr>
              <a:t>寄存器</a:t>
            </a:r>
            <a:r>
              <a:rPr lang="zh-CN" altLang="en-US" b="1" dirty="0">
                <a:solidFill>
                  <a:srgbClr val="0000FF"/>
                </a:solidFill>
                <a:hlinkClick r:id="rId3" action="ppaction://hlinksldjump"/>
              </a:rPr>
              <a:t>堆部件及其读写电路；</a:t>
            </a:r>
            <a:endParaRPr lang="zh-CN" altLang="en-US" b="1" dirty="0">
              <a:solidFill>
                <a:srgbClr val="0000FF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zh-CN" b="1" dirty="0">
                <a:solidFill>
                  <a:srgbClr val="0000FF"/>
                </a:solidFill>
                <a:hlinkClick r:id="rId4" action="ppaction://hlinksldjump"/>
              </a:rPr>
              <a:t>ALU</a:t>
            </a:r>
            <a:r>
              <a:rPr lang="zh-CN" altLang="en-US" b="1" dirty="0">
                <a:solidFill>
                  <a:srgbClr val="0000FF"/>
                </a:solidFill>
                <a:hlinkClick r:id="rId4" action="ppaction://hlinksldjump"/>
              </a:rPr>
              <a:t>部件；</a:t>
            </a:r>
            <a:endParaRPr lang="zh-CN" altLang="en-US" b="1" dirty="0">
              <a:solidFill>
                <a:srgbClr val="0000FF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CN" altLang="en-US" b="1" dirty="0">
                <a:solidFill>
                  <a:srgbClr val="0000FF"/>
                </a:solidFill>
                <a:hlinkClick r:id="rId5" action="ppaction://hlinksldjump"/>
              </a:rPr>
              <a:t>数据存储器及其读写电路；</a:t>
            </a:r>
            <a:endParaRPr lang="zh-CN" altLang="en-US" b="1" dirty="0">
              <a:solidFill>
                <a:srgbClr val="0000FF"/>
              </a:solidFill>
            </a:endParaRPr>
          </a:p>
          <a:p>
            <a:pPr lvl="1"/>
            <a:endParaRPr lang="en-US" altLang="zh-CN" b="1" dirty="0">
              <a:solidFill>
                <a:srgbClr val="0000FF"/>
              </a:solidFill>
            </a:endParaRPr>
          </a:p>
        </p:txBody>
      </p:sp>
      <p:pic>
        <p:nvPicPr>
          <p:cNvPr id="5" name="Picture 47" descr="back11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22C28A-419F-480D-B556-845C50239039}" type="slidenum">
              <a:rPr lang="en-US" altLang="zh-CN"/>
              <a:pPr/>
              <a:t>72</a:t>
            </a:fld>
            <a:endParaRPr lang="en-US" altLang="zh-CN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zh-CN" altLang="en-US" sz="2800" dirty="0" smtClean="0"/>
              <a:t>（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）指令存储器、</a:t>
            </a:r>
            <a:r>
              <a:rPr lang="en-US" altLang="zh-CN" sz="2800" dirty="0" smtClean="0"/>
              <a:t>PC</a:t>
            </a:r>
            <a:r>
              <a:rPr lang="zh-CN" altLang="en-US" sz="2800" dirty="0" smtClean="0"/>
              <a:t>及</a:t>
            </a:r>
            <a:r>
              <a:rPr lang="zh-CN" altLang="en-US" sz="2800" dirty="0"/>
              <a:t>取指令</a:t>
            </a:r>
            <a:r>
              <a:rPr lang="zh-CN" altLang="en-US" sz="2800" dirty="0" smtClean="0"/>
              <a:t>部件</a:t>
            </a:r>
            <a:endParaRPr lang="zh-CN" altLang="en-US" sz="2800" dirty="0"/>
          </a:p>
        </p:txBody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1416571"/>
          </a:xfrm>
        </p:spPr>
        <p:txBody>
          <a:bodyPr/>
          <a:lstStyle/>
          <a:p>
            <a:r>
              <a:rPr lang="zh-CN" altLang="zh-CN" sz="2400" dirty="0" smtClean="0"/>
              <a:t>指令存储器</a:t>
            </a:r>
            <a:r>
              <a:rPr lang="zh-CN" altLang="en-US" sz="2400" dirty="0" smtClean="0"/>
              <a:t>：</a:t>
            </a:r>
            <a:r>
              <a:rPr lang="zh-CN" altLang="zh-CN" sz="2400" dirty="0" smtClean="0"/>
              <a:t>只读存储器</a:t>
            </a:r>
            <a:r>
              <a:rPr lang="zh-CN" altLang="en-US" sz="2400" dirty="0" smtClean="0"/>
              <a:t>；</a:t>
            </a:r>
            <a:endParaRPr lang="en-US" altLang="zh-CN" sz="2400" dirty="0" smtClean="0"/>
          </a:p>
          <a:p>
            <a:r>
              <a:rPr lang="en-US" altLang="zh-CN" sz="2400" dirty="0" smtClean="0"/>
              <a:t>PC</a:t>
            </a:r>
            <a:r>
              <a:rPr lang="zh-CN" altLang="en-US" sz="2400" dirty="0" smtClean="0"/>
              <a:t>：存放指令地址，取指令后自动增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；</a:t>
            </a:r>
            <a:endParaRPr lang="en-US" altLang="zh-CN" sz="2400" dirty="0" smtClean="0"/>
          </a:p>
          <a:p>
            <a:r>
              <a:rPr lang="zh-CN" altLang="en-US" sz="2400" dirty="0">
                <a:solidFill>
                  <a:srgbClr val="0000FF"/>
                </a:solidFill>
              </a:rPr>
              <a:t>为何没有</a:t>
            </a:r>
            <a:r>
              <a:rPr lang="en-US" altLang="zh-CN" sz="2400" dirty="0">
                <a:solidFill>
                  <a:srgbClr val="0000FF"/>
                </a:solidFill>
              </a:rPr>
              <a:t>IR</a:t>
            </a:r>
            <a:r>
              <a:rPr lang="zh-CN" altLang="en-US" sz="2400" dirty="0" smtClean="0">
                <a:solidFill>
                  <a:srgbClr val="0000FF"/>
                </a:solidFill>
              </a:rPr>
              <a:t>？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440029"/>
              </p:ext>
            </p:extLst>
          </p:nvPr>
        </p:nvGraphicFramePr>
        <p:xfrm>
          <a:off x="395536" y="2952185"/>
          <a:ext cx="4854126" cy="3267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44" name="Visio" r:id="rId3" imgW="3334310" imgH="2242608" progId="Visio.Drawing.11">
                  <p:embed/>
                </p:oleObj>
              </mc:Choice>
              <mc:Fallback>
                <p:oleObj name="Visio" r:id="rId3" imgW="3334310" imgH="2242608" progId="Visio.Drawing.11">
                  <p:embed/>
                  <p:pic>
                    <p:nvPicPr>
                      <p:cNvPr id="0" name="图片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536" y="2952185"/>
                        <a:ext cx="4854126" cy="3267311"/>
                      </a:xfrm>
                      <a:prstGeom prst="rect">
                        <a:avLst/>
                      </a:prstGeom>
                      <a:solidFill>
                        <a:srgbClr val="F8E6D8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1843338"/>
              </p:ext>
            </p:extLst>
          </p:nvPr>
        </p:nvGraphicFramePr>
        <p:xfrm>
          <a:off x="4368800" y="2738089"/>
          <a:ext cx="4595688" cy="2376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45" name="Visio" r:id="rId5" imgW="5343480" imgH="2718360" progId="Visio.Drawing.11">
                  <p:embed/>
                </p:oleObj>
              </mc:Choice>
              <mc:Fallback>
                <p:oleObj name="Visio" r:id="rId5" imgW="5343480" imgH="2718360" progId="Visio.Drawing.11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8800" y="2738089"/>
                        <a:ext cx="4595688" cy="2376053"/>
                      </a:xfrm>
                      <a:prstGeom prst="rect">
                        <a:avLst/>
                      </a:prstGeom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291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22C28A-419F-480D-B556-845C50239039}" type="slidenum">
              <a:rPr lang="en-US" altLang="zh-CN"/>
              <a:pPr/>
              <a:t>73</a:t>
            </a:fld>
            <a:endParaRPr lang="en-US" altLang="zh-CN"/>
          </a:p>
        </p:txBody>
      </p:sp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zh-CN" altLang="en-US" sz="2800" dirty="0" smtClean="0"/>
              <a:t>（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）指令存储器、</a:t>
            </a:r>
            <a:r>
              <a:rPr lang="en-US" altLang="zh-CN" sz="2800" dirty="0" smtClean="0"/>
              <a:t>PC</a:t>
            </a:r>
            <a:r>
              <a:rPr lang="zh-CN" altLang="en-US" sz="2800" dirty="0" smtClean="0"/>
              <a:t>及</a:t>
            </a:r>
            <a:r>
              <a:rPr lang="zh-CN" altLang="en-US" sz="2800" dirty="0"/>
              <a:t>取指令</a:t>
            </a:r>
            <a:r>
              <a:rPr lang="zh-CN" altLang="en-US" sz="2800" dirty="0" smtClean="0"/>
              <a:t>部件</a:t>
            </a:r>
            <a:endParaRPr lang="zh-CN" altLang="en-US" sz="2800" dirty="0"/>
          </a:p>
        </p:txBody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6"/>
            <a:ext cx="8229600" cy="2268252"/>
          </a:xfrm>
        </p:spPr>
        <p:txBody>
          <a:bodyPr/>
          <a:lstStyle/>
          <a:p>
            <a:r>
              <a:rPr lang="zh-CN" altLang="en-US" sz="2400" dirty="0" smtClean="0">
                <a:solidFill>
                  <a:srgbClr val="0000FF"/>
                </a:solidFill>
              </a:rPr>
              <a:t>单周期</a:t>
            </a:r>
            <a:r>
              <a:rPr lang="en-US" altLang="zh-CN" sz="2400" dirty="0" smtClean="0">
                <a:solidFill>
                  <a:srgbClr val="0000FF"/>
                </a:solidFill>
              </a:rPr>
              <a:t>CPU</a:t>
            </a:r>
            <a:r>
              <a:rPr lang="zh-CN" altLang="zh-CN" sz="2400" dirty="0"/>
              <a:t>要求在每个时钟周期执行一条</a:t>
            </a:r>
            <a:r>
              <a:rPr lang="zh-CN" altLang="zh-CN" sz="2400" dirty="0" smtClean="0"/>
              <a:t>指令</a:t>
            </a:r>
            <a:r>
              <a:rPr lang="zh-CN" altLang="en-US" sz="2400" dirty="0" smtClean="0"/>
              <a:t>；</a:t>
            </a:r>
            <a:endParaRPr lang="en-US" altLang="zh-CN" sz="2400" dirty="0">
              <a:solidFill>
                <a:srgbClr val="0000FF"/>
              </a:solidFill>
            </a:endParaRPr>
          </a:p>
          <a:p>
            <a:r>
              <a:rPr lang="zh-CN" altLang="en-US" sz="2400" b="1" dirty="0" smtClean="0">
                <a:solidFill>
                  <a:srgbClr val="0000FF"/>
                </a:solidFill>
              </a:rPr>
              <a:t>那么如何保证在指令执行过程中，指令代码保持不变？</a:t>
            </a:r>
            <a:endParaRPr lang="en-US" altLang="zh-CN" sz="2400" b="1" dirty="0" smtClean="0">
              <a:solidFill>
                <a:srgbClr val="0000FF"/>
              </a:solidFill>
            </a:endParaRPr>
          </a:p>
          <a:p>
            <a:r>
              <a:rPr lang="zh-CN" altLang="zh-CN" sz="2400" dirty="0" smtClean="0"/>
              <a:t>添加</a:t>
            </a:r>
            <a:r>
              <a:rPr lang="zh-CN" altLang="zh-CN" sz="2400" dirty="0"/>
              <a:t>寄存器</a:t>
            </a:r>
            <a:r>
              <a:rPr lang="en-US" altLang="zh-CN" sz="2400" dirty="0" err="1" smtClean="0"/>
              <a:t>PC_new</a:t>
            </a:r>
            <a:r>
              <a:rPr lang="zh-CN" altLang="en-US" sz="2400" dirty="0" smtClean="0"/>
              <a:t>：</a:t>
            </a:r>
            <a:r>
              <a:rPr lang="zh-CN" altLang="zh-CN" sz="2400" dirty="0" smtClean="0"/>
              <a:t>暂</a:t>
            </a:r>
            <a:r>
              <a:rPr lang="zh-CN" altLang="zh-CN" sz="2400" dirty="0"/>
              <a:t>存</a:t>
            </a:r>
            <a:r>
              <a:rPr lang="en-US" altLang="zh-CN" sz="2400" dirty="0"/>
              <a:t>PC</a:t>
            </a:r>
            <a:r>
              <a:rPr lang="zh-CN" altLang="zh-CN" sz="2400" dirty="0"/>
              <a:t>自增值（</a:t>
            </a:r>
            <a:r>
              <a:rPr lang="en-US" altLang="zh-CN" sz="2400" dirty="0"/>
              <a:t>PC+4</a:t>
            </a:r>
            <a:r>
              <a:rPr lang="zh-CN" altLang="zh-CN" sz="2400" dirty="0" smtClean="0"/>
              <a:t>）</a:t>
            </a:r>
            <a:r>
              <a:rPr lang="zh-CN" altLang="en-US" sz="2400" dirty="0" smtClean="0"/>
              <a:t>；</a:t>
            </a:r>
            <a:endParaRPr lang="en-US" altLang="zh-CN" sz="2400" dirty="0" smtClean="0"/>
          </a:p>
          <a:p>
            <a:r>
              <a:rPr lang="zh-CN" altLang="zh-CN" sz="2400" dirty="0" smtClean="0"/>
              <a:t>在</a:t>
            </a:r>
            <a:r>
              <a:rPr lang="zh-CN" altLang="zh-CN" sz="2400" dirty="0"/>
              <a:t>指令周期（也就是时钟周期）</a:t>
            </a:r>
            <a:r>
              <a:rPr lang="en-US" altLang="zh-CN" sz="2400" dirty="0" err="1"/>
              <a:t>clk</a:t>
            </a:r>
            <a:r>
              <a:rPr lang="zh-CN" altLang="zh-CN" sz="2400" dirty="0"/>
              <a:t>的上跳沿，执行取指令操作，在</a:t>
            </a:r>
            <a:r>
              <a:rPr lang="en-US" altLang="zh-CN" sz="2400" dirty="0" err="1"/>
              <a:t>clk</a:t>
            </a:r>
            <a:r>
              <a:rPr lang="zh-CN" altLang="zh-CN" sz="2400" dirty="0"/>
              <a:t>下跳沿更新</a:t>
            </a:r>
            <a:r>
              <a:rPr lang="en-US" altLang="zh-CN" sz="2400" dirty="0"/>
              <a:t>PC</a:t>
            </a:r>
            <a:r>
              <a:rPr lang="zh-CN" altLang="zh-CN" sz="2400" dirty="0"/>
              <a:t>值。</a:t>
            </a:r>
            <a:endParaRPr lang="en-US" altLang="zh-CN" sz="2400" b="1" dirty="0">
              <a:solidFill>
                <a:srgbClr val="0000FF"/>
              </a:soli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645779"/>
              </p:ext>
            </p:extLst>
          </p:nvPr>
        </p:nvGraphicFramePr>
        <p:xfrm>
          <a:off x="271884" y="3317638"/>
          <a:ext cx="4854126" cy="3267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4585" name="Visio" r:id="rId3" imgW="3334310" imgH="2242608" progId="Visio.Drawing.11">
                  <p:embed/>
                </p:oleObj>
              </mc:Choice>
              <mc:Fallback>
                <p:oleObj name="Visio" r:id="rId3" imgW="3334310" imgH="224260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884" y="3317638"/>
                        <a:ext cx="4854126" cy="3267311"/>
                      </a:xfrm>
                      <a:prstGeom prst="rect">
                        <a:avLst/>
                      </a:prstGeom>
                      <a:solidFill>
                        <a:srgbClr val="F8E6D8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4191726"/>
              </p:ext>
            </p:extLst>
          </p:nvPr>
        </p:nvGraphicFramePr>
        <p:xfrm>
          <a:off x="3923928" y="3194354"/>
          <a:ext cx="4948188" cy="33423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4586" name="Visio" r:id="rId5" imgW="3526508" imgH="2381084" progId="Visio.Drawing.11">
                  <p:embed/>
                </p:oleObj>
              </mc:Choice>
              <mc:Fallback>
                <p:oleObj name="Visio" r:id="rId5" imgW="3526508" imgH="2381084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3928" y="3194354"/>
                        <a:ext cx="4948188" cy="3342383"/>
                      </a:xfrm>
                      <a:prstGeom prst="rect">
                        <a:avLst/>
                      </a:prstGeom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47" descr="back11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08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）寄存器</a:t>
            </a:r>
            <a:r>
              <a:rPr lang="zh-CN" altLang="en-US" dirty="0"/>
              <a:t>堆部件及其读写</a:t>
            </a:r>
            <a:r>
              <a:rPr lang="zh-CN" altLang="en-US" dirty="0" smtClean="0"/>
              <a:t>电路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6325"/>
            <a:ext cx="8229600" cy="2784723"/>
          </a:xfrm>
        </p:spPr>
        <p:txBody>
          <a:bodyPr/>
          <a:lstStyle/>
          <a:p>
            <a:r>
              <a:rPr lang="zh-CN" altLang="zh-CN" dirty="0"/>
              <a:t>寄存器</a:t>
            </a:r>
            <a:r>
              <a:rPr lang="zh-CN" altLang="zh-CN" dirty="0" smtClean="0"/>
              <a:t>堆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en-US" altLang="zh-CN" b="1" dirty="0" smtClean="0"/>
              <a:t>32</a:t>
            </a:r>
            <a:r>
              <a:rPr lang="zh-CN" altLang="zh-CN" b="1" dirty="0"/>
              <a:t>×</a:t>
            </a:r>
            <a:r>
              <a:rPr lang="en-US" altLang="zh-CN" b="1" dirty="0"/>
              <a:t>32</a:t>
            </a:r>
            <a:r>
              <a:rPr lang="zh-CN" altLang="zh-CN" b="1" dirty="0" smtClean="0"/>
              <a:t>位寄存器，</a:t>
            </a:r>
            <a:r>
              <a:rPr lang="zh-CN" altLang="zh-CN" b="1" dirty="0"/>
              <a:t>寄存器地址</a:t>
            </a:r>
            <a:r>
              <a:rPr lang="en-US" altLang="zh-CN" b="1" dirty="0"/>
              <a:t>5</a:t>
            </a:r>
            <a:r>
              <a:rPr lang="zh-CN" altLang="zh-CN" b="1" dirty="0"/>
              <a:t>位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r>
              <a:rPr lang="zh-CN" altLang="en-US" dirty="0"/>
              <a:t>三</a:t>
            </a:r>
            <a:r>
              <a:rPr lang="zh-CN" altLang="en-US" dirty="0" smtClean="0"/>
              <a:t>端口寄存器：</a:t>
            </a:r>
            <a:endParaRPr lang="en-US" altLang="zh-CN" dirty="0" smtClean="0"/>
          </a:p>
          <a:p>
            <a:pPr lvl="1"/>
            <a:r>
              <a:rPr lang="zh-CN" altLang="zh-CN" b="1" dirty="0" smtClean="0"/>
              <a:t>有</a:t>
            </a:r>
            <a:r>
              <a:rPr lang="en-US" altLang="zh-CN" b="1" dirty="0"/>
              <a:t>2</a:t>
            </a:r>
            <a:r>
              <a:rPr lang="zh-CN" altLang="zh-CN" b="1" dirty="0"/>
              <a:t>个读端口和</a:t>
            </a:r>
            <a:r>
              <a:rPr lang="en-US" altLang="zh-CN" b="1" dirty="0"/>
              <a:t>1</a:t>
            </a:r>
            <a:r>
              <a:rPr lang="zh-CN" altLang="zh-CN" b="1" dirty="0"/>
              <a:t>个写</a:t>
            </a:r>
            <a:r>
              <a:rPr lang="zh-CN" altLang="zh-CN" b="1" dirty="0" smtClean="0"/>
              <a:t>端口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lvl="1"/>
            <a:r>
              <a:rPr lang="zh-CN" altLang="zh-CN" b="1" dirty="0" smtClean="0"/>
              <a:t>能够</a:t>
            </a:r>
            <a:r>
              <a:rPr lang="zh-CN" altLang="zh-CN" b="1" dirty="0">
                <a:solidFill>
                  <a:srgbClr val="FF0000"/>
                </a:solidFill>
              </a:rPr>
              <a:t>同时读出</a:t>
            </a:r>
            <a:r>
              <a:rPr lang="en-US" altLang="zh-CN" b="1" dirty="0">
                <a:solidFill>
                  <a:srgbClr val="FF0000"/>
                </a:solidFill>
              </a:rPr>
              <a:t>2</a:t>
            </a:r>
            <a:r>
              <a:rPr lang="zh-CN" altLang="zh-CN" b="1" dirty="0">
                <a:solidFill>
                  <a:srgbClr val="FF0000"/>
                </a:solidFill>
              </a:rPr>
              <a:t>个寄存器的值，写入一个</a:t>
            </a:r>
            <a:r>
              <a:rPr lang="zh-CN" altLang="zh-CN" b="1" dirty="0" smtClean="0">
                <a:solidFill>
                  <a:srgbClr val="FF0000"/>
                </a:solidFill>
              </a:rPr>
              <a:t>寄存器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b="1" dirty="0" smtClean="0"/>
              <a:t>读出无须时钟，写入需要时钟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74</a:t>
            </a:fld>
            <a:endParaRPr lang="en-US" altLang="zh-CN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933120"/>
              </p:ext>
            </p:extLst>
          </p:nvPr>
        </p:nvGraphicFramePr>
        <p:xfrm>
          <a:off x="1259632" y="3885623"/>
          <a:ext cx="6124427" cy="28337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582" name="Visio" r:id="rId3" imgW="6021360" imgH="1965240" progId="Visio.Drawing.11">
                  <p:embed/>
                </p:oleObj>
              </mc:Choice>
              <mc:Fallback>
                <p:oleObj name="Visio" r:id="rId3" imgW="6021360" imgH="1965240" progId="Visio.Drawing.11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4557" r="14767"/>
                      <a:stretch>
                        <a:fillRect/>
                      </a:stretch>
                    </p:blipFill>
                    <p:spPr bwMode="auto">
                      <a:xfrm>
                        <a:off x="1259632" y="3885623"/>
                        <a:ext cx="6124427" cy="2833723"/>
                      </a:xfrm>
                      <a:prstGeom prst="rect">
                        <a:avLst/>
                      </a:prstGeom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47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050" y="5445224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3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/>
              <a:t>3</a:t>
            </a:r>
            <a:r>
              <a:rPr lang="zh-CN" altLang="en-US" dirty="0" smtClean="0"/>
              <a:t>）</a:t>
            </a:r>
            <a:r>
              <a:rPr lang="en-US" altLang="zh-CN" dirty="0"/>
              <a:t>ALU</a:t>
            </a:r>
            <a:r>
              <a:rPr lang="zh-CN" altLang="en-US" dirty="0"/>
              <a:t>部件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6325"/>
            <a:ext cx="8229600" cy="4080867"/>
          </a:xfrm>
        </p:spPr>
        <p:txBody>
          <a:bodyPr/>
          <a:lstStyle/>
          <a:p>
            <a:r>
              <a:rPr lang="zh-CN" altLang="zh-CN" dirty="0">
                <a:solidFill>
                  <a:srgbClr val="0000FF"/>
                </a:solidFill>
              </a:rPr>
              <a:t>多功能运算器</a:t>
            </a:r>
            <a:r>
              <a:rPr lang="en-US" altLang="zh-CN" dirty="0" smtClean="0">
                <a:solidFill>
                  <a:srgbClr val="0000FF"/>
                </a:solidFill>
              </a:rPr>
              <a:t>ALU</a:t>
            </a:r>
            <a:r>
              <a:rPr lang="zh-CN" altLang="en-US" dirty="0" smtClean="0">
                <a:solidFill>
                  <a:srgbClr val="0000FF"/>
                </a:solidFill>
              </a:rPr>
              <a:t>：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pPr lvl="1"/>
            <a:r>
              <a:rPr lang="en-US" altLang="zh-CN" b="1" dirty="0" smtClean="0"/>
              <a:t>32</a:t>
            </a:r>
            <a:r>
              <a:rPr lang="zh-CN" altLang="zh-CN" b="1" dirty="0" smtClean="0"/>
              <a:t>位</a:t>
            </a:r>
            <a:r>
              <a:rPr lang="zh-CN" altLang="en-US" b="1" dirty="0" smtClean="0"/>
              <a:t>，</a:t>
            </a:r>
            <a:r>
              <a:rPr lang="zh-CN" altLang="zh-CN" b="1" dirty="0" smtClean="0"/>
              <a:t>具有</a:t>
            </a:r>
            <a:r>
              <a:rPr lang="zh-CN" altLang="zh-CN" b="1" dirty="0"/>
              <a:t>算术运算、逻辑运算、比较置数、移位运算等多种</a:t>
            </a:r>
            <a:r>
              <a:rPr lang="zh-CN" altLang="zh-CN" b="1" dirty="0" smtClean="0"/>
              <a:t>功能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lvl="1"/>
            <a:r>
              <a:rPr lang="zh-CN" altLang="zh-CN" b="1" dirty="0" smtClean="0"/>
              <a:t>能够</a:t>
            </a:r>
            <a:r>
              <a:rPr lang="zh-CN" altLang="zh-CN" b="1" dirty="0"/>
              <a:t>产生运算结果的</a:t>
            </a:r>
            <a:r>
              <a:rPr lang="zh-CN" altLang="zh-CN" b="1" dirty="0" smtClean="0"/>
              <a:t>标志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组合逻辑电路：无须时钟信号</a:t>
            </a:r>
            <a:endParaRPr lang="en-US" altLang="zh-CN" b="1" dirty="0" smtClean="0"/>
          </a:p>
          <a:p>
            <a:r>
              <a:rPr lang="zh-CN" altLang="zh-CN" dirty="0">
                <a:solidFill>
                  <a:srgbClr val="0000FF"/>
                </a:solidFill>
              </a:rPr>
              <a:t>标志</a:t>
            </a:r>
            <a:r>
              <a:rPr lang="zh-CN" altLang="zh-CN" dirty="0" smtClean="0">
                <a:solidFill>
                  <a:srgbClr val="0000FF"/>
                </a:solidFill>
              </a:rPr>
              <a:t>寄存器</a:t>
            </a:r>
            <a:r>
              <a:rPr lang="zh-CN" altLang="en-US" dirty="0" smtClean="0">
                <a:solidFill>
                  <a:srgbClr val="0000FF"/>
                </a:solidFill>
              </a:rPr>
              <a:t>：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pPr lvl="1"/>
            <a:r>
              <a:rPr lang="zh-CN" altLang="en-US" b="1" dirty="0"/>
              <a:t>保存运算结果的标志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时序逻辑：置</a:t>
            </a:r>
            <a:r>
              <a:rPr lang="zh-CN" altLang="en-US" b="1" dirty="0"/>
              <a:t>入时</a:t>
            </a:r>
            <a:r>
              <a:rPr lang="zh-CN" altLang="en-US" b="1" dirty="0" smtClean="0"/>
              <a:t>需要时钟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75</a:t>
            </a:fld>
            <a:endParaRPr lang="en-US" altLang="zh-CN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4267552"/>
              </p:ext>
            </p:extLst>
          </p:nvPr>
        </p:nvGraphicFramePr>
        <p:xfrm>
          <a:off x="5436096" y="3284984"/>
          <a:ext cx="3564604" cy="3456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606" name="Visio" r:id="rId3" imgW="2639160" imgH="2570400" progId="Visio.Drawing.11">
                  <p:embed/>
                </p:oleObj>
              </mc:Choice>
              <mc:Fallback>
                <p:oleObj name="Visio" r:id="rId3" imgW="2639160" imgH="2570400" progId="Visio.Drawing.11">
                  <p:embed/>
                  <p:pic>
                    <p:nvPicPr>
                      <p:cNvPr id="0" name="图片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36096" y="3284984"/>
                        <a:ext cx="3564604" cy="3456384"/>
                      </a:xfrm>
                      <a:prstGeom prst="rect">
                        <a:avLst/>
                      </a:prstGeom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47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12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）数据</a:t>
            </a:r>
            <a:r>
              <a:rPr lang="zh-CN" altLang="en-US" dirty="0"/>
              <a:t>存储器及其读写</a:t>
            </a:r>
            <a:r>
              <a:rPr lang="zh-CN" altLang="en-US" dirty="0" smtClean="0"/>
              <a:t>电路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6325"/>
            <a:ext cx="8229600" cy="553878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00FF"/>
                </a:solidFill>
              </a:rPr>
              <a:t>因为单周期，所以部件无法共享，包括存储器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pPr lvl="1"/>
            <a:r>
              <a:rPr lang="zh-CN" altLang="en-US" b="1" dirty="0" smtClean="0"/>
              <a:t>在一个时钟周期中：既要读存储器实现取指令，又要读或写存储器，完成取数指令或者存数指令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无法共享；</a:t>
            </a:r>
            <a:endParaRPr lang="en-US" altLang="zh-CN" b="1" dirty="0" smtClean="0"/>
          </a:p>
          <a:p>
            <a:r>
              <a:rPr lang="zh-CN" altLang="en-US" dirty="0" smtClean="0">
                <a:solidFill>
                  <a:srgbClr val="0000FF"/>
                </a:solidFill>
              </a:rPr>
              <a:t>数据存储器：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pPr lvl="1"/>
            <a:r>
              <a:rPr lang="en-US" altLang="zh-CN" b="1" dirty="0" smtClean="0"/>
              <a:t>64×32</a:t>
            </a:r>
            <a:r>
              <a:rPr lang="zh-CN" altLang="zh-CN" b="1" dirty="0" smtClean="0"/>
              <a:t>位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没有读信号，始终读出数据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但读出时钟需要比指令存储器的</a:t>
            </a:r>
            <a:r>
              <a:rPr lang="en-US" altLang="zh-CN" b="1" dirty="0" err="1" smtClean="0"/>
              <a:t>clk</a:t>
            </a:r>
            <a:r>
              <a:rPr lang="zh-CN" altLang="en-US" b="1" dirty="0"/>
              <a:t>晚</a:t>
            </a:r>
            <a:r>
              <a:rPr lang="zh-CN" altLang="en-US" b="1" dirty="0" smtClean="0"/>
              <a:t>或者频率高；</a:t>
            </a:r>
            <a:endParaRPr lang="en-US" altLang="zh-CN" b="1" dirty="0" smtClean="0"/>
          </a:p>
          <a:p>
            <a:pPr lvl="1"/>
            <a:r>
              <a:rPr lang="zh-CN" altLang="en-US" b="1" dirty="0" smtClean="0"/>
              <a:t>但写入需要有写信号和写时钟；</a:t>
            </a:r>
            <a:endParaRPr lang="en-US" altLang="zh-CN" b="1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76</a:t>
            </a:fld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318" y="1340768"/>
            <a:ext cx="2983032" cy="27940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</p:pic>
      <p:pic>
        <p:nvPicPr>
          <p:cNvPr id="6" name="Picture 47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96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BAB9F-2AC1-4B7C-8A4D-DD454EBEB97C}" type="slidenum">
              <a:rPr lang="en-US" altLang="zh-CN"/>
              <a:pPr/>
              <a:t>77</a:t>
            </a:fld>
            <a:endParaRPr lang="en-US" altLang="zh-CN"/>
          </a:p>
        </p:txBody>
      </p:sp>
      <p:sp>
        <p:nvSpPr>
          <p:cNvPr id="48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4</a:t>
            </a:r>
            <a:r>
              <a:rPr lang="zh-CN" altLang="en-US" sz="2800" dirty="0" smtClean="0"/>
              <a:t>、单周期</a:t>
            </a:r>
            <a:r>
              <a:rPr lang="en-US" altLang="zh-CN" sz="2800" dirty="0" smtClean="0"/>
              <a:t>CPU</a:t>
            </a:r>
            <a:r>
              <a:rPr lang="zh-CN" altLang="en-US" sz="2800" dirty="0" smtClean="0"/>
              <a:t>的设计与数据</a:t>
            </a:r>
            <a:r>
              <a:rPr lang="zh-CN" altLang="en-US" sz="2800" dirty="0"/>
              <a:t>通路</a:t>
            </a:r>
          </a:p>
        </p:txBody>
      </p:sp>
      <p:sp>
        <p:nvSpPr>
          <p:cNvPr id="481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550" y="1412875"/>
            <a:ext cx="7488238" cy="2448173"/>
          </a:xfrm>
        </p:spPr>
        <p:txBody>
          <a:bodyPr/>
          <a:lstStyle/>
          <a:p>
            <a:r>
              <a:rPr lang="en-US" altLang="zh-CN" dirty="0" smtClean="0">
                <a:hlinkClick r:id="rId2" action="ppaction://hlinksldjump"/>
              </a:rPr>
              <a:t>(1)R</a:t>
            </a:r>
            <a:r>
              <a:rPr lang="zh-CN" altLang="en-US" dirty="0">
                <a:hlinkClick r:id="rId2" action="ppaction://hlinksldjump"/>
              </a:rPr>
              <a:t>型指令（运算类指令）</a:t>
            </a:r>
            <a:endParaRPr lang="zh-CN" altLang="en-US" dirty="0"/>
          </a:p>
          <a:p>
            <a:r>
              <a:rPr lang="en-US" altLang="zh-CN" dirty="0" smtClean="0">
                <a:hlinkClick r:id="rId3" action="ppaction://hlinksldjump"/>
              </a:rPr>
              <a:t>(2)I</a:t>
            </a:r>
            <a:r>
              <a:rPr lang="zh-CN" altLang="en-US" dirty="0">
                <a:hlinkClick r:id="rId3" action="ppaction://hlinksldjump"/>
              </a:rPr>
              <a:t>型指令（访存</a:t>
            </a:r>
            <a:r>
              <a:rPr lang="zh-CN" altLang="en-US" dirty="0" smtClean="0">
                <a:hlinkClick r:id="rId3" action="ppaction://hlinksldjump"/>
              </a:rPr>
              <a:t>指令、立即数运算指令）</a:t>
            </a:r>
            <a:endParaRPr lang="zh-CN" altLang="en-US" dirty="0"/>
          </a:p>
          <a:p>
            <a:r>
              <a:rPr lang="en-US" altLang="zh-CN" dirty="0" smtClean="0">
                <a:hlinkClick r:id="rId4" action="ppaction://hlinksldjump"/>
              </a:rPr>
              <a:t>(3)</a:t>
            </a:r>
            <a:r>
              <a:rPr lang="zh-CN" altLang="en-US" dirty="0" smtClean="0">
                <a:hlinkClick r:id="rId4" action="ppaction://hlinksldjump"/>
              </a:rPr>
              <a:t>转移指令</a:t>
            </a:r>
            <a:r>
              <a:rPr lang="zh-CN" altLang="en-US" dirty="0">
                <a:hlinkClick r:id="rId4" action="ppaction://hlinksldjump"/>
              </a:rPr>
              <a:t>（</a:t>
            </a:r>
            <a:r>
              <a:rPr lang="en-US" altLang="zh-CN" dirty="0">
                <a:hlinkClick r:id="rId4" action="ppaction://hlinksldjump"/>
              </a:rPr>
              <a:t>I</a:t>
            </a:r>
            <a:r>
              <a:rPr lang="zh-CN" altLang="en-US" dirty="0">
                <a:hlinkClick r:id="rId4" action="ppaction://hlinksldjump"/>
              </a:rPr>
              <a:t>型分支指令</a:t>
            </a:r>
            <a:r>
              <a:rPr lang="zh-CN" altLang="en-US" dirty="0" smtClean="0">
                <a:hlinkClick r:id="rId4" action="ppaction://hlinksldjump"/>
              </a:rPr>
              <a:t>、</a:t>
            </a:r>
            <a:r>
              <a:rPr lang="en-US" altLang="zh-CN" dirty="0" smtClean="0">
                <a:hlinkClick r:id="rId4" action="ppaction://hlinksldjump"/>
              </a:rPr>
              <a:t>R</a:t>
            </a:r>
            <a:r>
              <a:rPr lang="zh-CN" altLang="en-US" dirty="0" smtClean="0">
                <a:hlinkClick r:id="rId4" action="ppaction://hlinksldjump"/>
              </a:rPr>
              <a:t>型</a:t>
            </a:r>
            <a:r>
              <a:rPr lang="en-US" altLang="zh-CN" dirty="0" smtClean="0">
                <a:hlinkClick r:id="rId4" action="ppaction://hlinksldjump"/>
              </a:rPr>
              <a:t>/J</a:t>
            </a:r>
            <a:r>
              <a:rPr lang="zh-CN" altLang="en-US" dirty="0" smtClean="0">
                <a:hlinkClick r:id="rId4" action="ppaction://hlinksldjump"/>
              </a:rPr>
              <a:t>型跳</a:t>
            </a:r>
            <a:r>
              <a:rPr lang="zh-CN" altLang="en-US" dirty="0">
                <a:hlinkClick r:id="rId4" action="ppaction://hlinksldjump"/>
              </a:rPr>
              <a:t>转指令）</a:t>
            </a:r>
            <a:endParaRPr lang="zh-CN" altLang="en-US" dirty="0"/>
          </a:p>
        </p:txBody>
      </p:sp>
      <p:sp>
        <p:nvSpPr>
          <p:cNvPr id="481284" name="Rectangle 4"/>
          <p:cNvSpPr>
            <a:spLocks noChangeArrowheads="1"/>
          </p:cNvSpPr>
          <p:nvPr/>
        </p:nvSpPr>
        <p:spPr bwMode="auto">
          <a:xfrm>
            <a:off x="2119312" y="3717032"/>
            <a:ext cx="4752975" cy="2233612"/>
          </a:xfrm>
          <a:prstGeom prst="rect">
            <a:avLst/>
          </a:prstGeom>
          <a:solidFill>
            <a:srgbClr val="EFF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r>
              <a:rPr lang="zh-CN" altLang="en-US" dirty="0"/>
              <a:t>均从</a:t>
            </a:r>
            <a:r>
              <a:rPr lang="en-US" altLang="zh-CN" dirty="0"/>
              <a:t>3</a:t>
            </a:r>
            <a:r>
              <a:rPr lang="zh-CN" altLang="en-US" dirty="0"/>
              <a:t>个方面考虑：</a:t>
            </a:r>
          </a:p>
          <a:p>
            <a:pPr lvl="1"/>
            <a:r>
              <a:rPr lang="zh-CN" altLang="en-US" b="1" dirty="0"/>
              <a:t>部件的设置</a:t>
            </a:r>
          </a:p>
          <a:p>
            <a:pPr lvl="1"/>
            <a:r>
              <a:rPr lang="zh-CN" altLang="en-US" b="1" dirty="0"/>
              <a:t>数据通路的建立</a:t>
            </a:r>
          </a:p>
          <a:p>
            <a:pPr lvl="1"/>
            <a:r>
              <a:rPr lang="zh-CN" altLang="en-US" b="1" dirty="0"/>
              <a:t>控制信号</a:t>
            </a:r>
          </a:p>
        </p:txBody>
      </p:sp>
      <p:pic>
        <p:nvPicPr>
          <p:cNvPr id="6" name="Picture 47" descr="back11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98" y="6291263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8128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284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1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latin typeface="Arial" charset="0"/>
              </a:rPr>
              <a:t>R</a:t>
            </a:r>
            <a:r>
              <a:rPr lang="zh-CN" altLang="en-US" sz="2800" dirty="0">
                <a:latin typeface="Arial" charset="0"/>
              </a:rPr>
              <a:t>型指令（运算类指令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 smtClean="0">
                <a:solidFill>
                  <a:srgbClr val="FFFF66"/>
                </a:solidFill>
                <a:latin typeface="Arial" charset="0"/>
              </a:rPr>
              <a:t>数据通路</a:t>
            </a:r>
            <a:endParaRPr lang="zh-CN" altLang="en-US" sz="2800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1076325"/>
            <a:ext cx="8229600" cy="624483"/>
          </a:xfrm>
        </p:spPr>
        <p:txBody>
          <a:bodyPr/>
          <a:lstStyle/>
          <a:p>
            <a:r>
              <a:rPr lang="zh-CN" altLang="en-US" dirty="0" smtClean="0"/>
              <a:t>指令格式与编码：</a:t>
            </a:r>
            <a:endParaRPr lang="zh-CN" altLang="en-US" dirty="0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BE62D-5BE6-46F6-885F-C79E494D3931}" type="slidenum">
              <a:rPr lang="en-US" altLang="zh-CN"/>
              <a:pPr/>
              <a:t>78</a:t>
            </a:fld>
            <a:endParaRPr lang="en-US" altLang="zh-CN"/>
          </a:p>
        </p:txBody>
      </p:sp>
      <p:sp>
        <p:nvSpPr>
          <p:cNvPr id="476211" name="Rectangle 51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49812"/>
              </p:ext>
            </p:extLst>
          </p:nvPr>
        </p:nvGraphicFramePr>
        <p:xfrm>
          <a:off x="455059" y="1836340"/>
          <a:ext cx="8208912" cy="376740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22185"/>
                <a:gridCol w="861991"/>
                <a:gridCol w="825780"/>
                <a:gridCol w="677800"/>
                <a:gridCol w="677800"/>
                <a:gridCol w="677800"/>
                <a:gridCol w="1054356"/>
                <a:gridCol w="903733"/>
                <a:gridCol w="1807467"/>
              </a:tblGrid>
              <a:tr h="447713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zh-CN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型指令</a:t>
                      </a: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字段</a:t>
                      </a: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</a:t>
                      </a:r>
                      <a:endParaRPr kumimoji="0" lang="zh-CN" sz="20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shamt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func</a:t>
                      </a:r>
                      <a:endParaRPr kumimoji="0" lang="zh-CN" sz="20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功能描述</a:t>
                      </a: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420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位数</a:t>
                      </a: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6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</a:t>
                      </a:r>
                      <a:endParaRPr kumimoji="0" lang="zh-CN" sz="20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</a:t>
                      </a:r>
                      <a:endParaRPr kumimoji="0" lang="zh-CN" sz="20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6</a:t>
                      </a:r>
                      <a:endParaRPr kumimoji="0" lang="zh-CN" sz="20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42018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add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32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rs-rt</a:t>
                      </a: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→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42018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sub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34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rs-rt</a:t>
                      </a: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→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altLang="zh-CN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42018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and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36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rs&amp;rt</a:t>
                      </a: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→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42018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or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37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||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zh-CN" alt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→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30270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sltu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17780" marR="177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43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 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&lt;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=1 else 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=0</a:t>
                      </a:r>
                      <a:endParaRPr kumimoji="0" 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BE62D-5BE6-46F6-885F-C79E494D3931}" type="slidenum">
              <a:rPr lang="en-US" altLang="zh-CN"/>
              <a:pPr/>
              <a:t>79</a:t>
            </a:fld>
            <a:endParaRPr lang="en-US" altLang="zh-CN"/>
          </a:p>
        </p:txBody>
      </p:sp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1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latin typeface="Arial" charset="0"/>
              </a:rPr>
              <a:t>R</a:t>
            </a:r>
            <a:r>
              <a:rPr lang="zh-CN" altLang="en-US" sz="2800" dirty="0">
                <a:latin typeface="Arial" charset="0"/>
              </a:rPr>
              <a:t>型指令（运算类指令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 smtClean="0">
                <a:solidFill>
                  <a:srgbClr val="FFFF66"/>
                </a:solidFill>
                <a:latin typeface="Arial" charset="0"/>
              </a:rPr>
              <a:t>数据通路</a:t>
            </a:r>
            <a:endParaRPr lang="zh-CN" altLang="en-US" sz="2800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76211" name="Rectangle 51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76212" name="Object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480775"/>
              </p:ext>
            </p:extLst>
          </p:nvPr>
        </p:nvGraphicFramePr>
        <p:xfrm>
          <a:off x="323528" y="1628800"/>
          <a:ext cx="8650626" cy="41192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626" name="Visio" r:id="rId4" imgW="5953506" imgH="2817495" progId="Visio.Drawing.11">
                  <p:embed/>
                </p:oleObj>
              </mc:Choice>
              <mc:Fallback>
                <p:oleObj name="Visio" r:id="rId4" imgW="5953506" imgH="281749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1628800"/>
                        <a:ext cx="8650626" cy="4119265"/>
                      </a:xfrm>
                      <a:prstGeom prst="rect">
                        <a:avLst/>
                      </a:prstGeom>
                      <a:solidFill>
                        <a:srgbClr val="F8E6D8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213" name="Rectangle 53"/>
          <p:cNvSpPr>
            <a:spLocks noChangeArrowheads="1"/>
          </p:cNvSpPr>
          <p:nvPr/>
        </p:nvSpPr>
        <p:spPr bwMode="auto">
          <a:xfrm>
            <a:off x="900113" y="1125538"/>
            <a:ext cx="331184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zh-CN" altLang="en-US" b="1" dirty="0" smtClean="0"/>
              <a:t>数据</a:t>
            </a:r>
            <a:r>
              <a:rPr lang="zh-CN" altLang="en-US" b="1" dirty="0"/>
              <a:t>通路建立</a:t>
            </a:r>
          </a:p>
        </p:txBody>
      </p:sp>
    </p:spTree>
    <p:extLst>
      <p:ext uri="{BB962C8B-B14F-4D97-AF65-F5344CB8AC3E}">
        <p14:creationId xmlns:p14="http://schemas.microsoft.com/office/powerpoint/2010/main" val="18086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1A835-FE40-4BDE-A6AB-5036A07DBF75}" type="slidenum">
              <a:rPr lang="en-US" altLang="zh-CN"/>
              <a:pPr/>
              <a:t>8</a:t>
            </a:fld>
            <a:endParaRPr lang="en-US" altLang="zh-CN"/>
          </a:p>
        </p:txBody>
      </p:sp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一、基本的计算机组成和功能  </a:t>
            </a:r>
          </a:p>
        </p:txBody>
      </p:sp>
      <p:sp>
        <p:nvSpPr>
          <p:cNvPr id="465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550" y="1125538"/>
            <a:ext cx="7127875" cy="2087562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0000FF"/>
                </a:solidFill>
                <a:latin typeface="Arial" charset="0"/>
              </a:rPr>
              <a:t>现代很多</a:t>
            </a:r>
            <a:r>
              <a:rPr lang="en-US" altLang="zh-CN">
                <a:solidFill>
                  <a:srgbClr val="0000FF"/>
                </a:solidFill>
                <a:latin typeface="Arial" charset="0"/>
              </a:rPr>
              <a:t>CPU</a:t>
            </a:r>
            <a:r>
              <a:rPr lang="zh-CN" altLang="en-US">
                <a:solidFill>
                  <a:srgbClr val="0000FF"/>
                </a:solidFill>
                <a:latin typeface="Arial" charset="0"/>
              </a:rPr>
              <a:t>：改进型哈佛结构</a:t>
            </a:r>
          </a:p>
          <a:p>
            <a:pPr lvl="1">
              <a:lnSpc>
                <a:spcPct val="110000"/>
              </a:lnSpc>
            </a:pPr>
            <a:r>
              <a:rPr lang="zh-CN" altLang="en-US" b="1">
                <a:latin typeface="Arial" charset="0"/>
              </a:rPr>
              <a:t>外部是冯</a:t>
            </a:r>
            <a:r>
              <a:rPr lang="en-US" altLang="zh-CN" b="1">
                <a:latin typeface="Arial" charset="0"/>
              </a:rPr>
              <a:t>·</a:t>
            </a:r>
            <a:r>
              <a:rPr lang="zh-CN" altLang="en-US" b="1">
                <a:latin typeface="Arial" charset="0"/>
              </a:rPr>
              <a:t>诺依曼结构，单总线，内部的</a:t>
            </a:r>
            <a:r>
              <a:rPr lang="en-US" altLang="zh-CN" b="1">
                <a:latin typeface="Arial" charset="0"/>
              </a:rPr>
              <a:t>Cache</a:t>
            </a:r>
            <a:r>
              <a:rPr lang="zh-CN" altLang="en-US" b="1">
                <a:latin typeface="Arial" charset="0"/>
              </a:rPr>
              <a:t>则采用数据和指令</a:t>
            </a:r>
            <a:r>
              <a:rPr lang="en-US" altLang="zh-CN" b="1">
                <a:latin typeface="Arial" charset="0"/>
              </a:rPr>
              <a:t>Cache</a:t>
            </a:r>
            <a:r>
              <a:rPr lang="zh-CN" altLang="en-US" b="1">
                <a:latin typeface="Arial" charset="0"/>
              </a:rPr>
              <a:t>分离的形式设置</a:t>
            </a:r>
          </a:p>
          <a:p>
            <a:pPr lvl="1">
              <a:lnSpc>
                <a:spcPct val="110000"/>
              </a:lnSpc>
            </a:pPr>
            <a:r>
              <a:rPr lang="zh-CN" altLang="en-US" b="1">
                <a:latin typeface="Arial" charset="0"/>
              </a:rPr>
              <a:t>两者有效结合</a:t>
            </a:r>
          </a:p>
        </p:txBody>
      </p:sp>
      <p:sp>
        <p:nvSpPr>
          <p:cNvPr id="465924" name="Rectangle 4"/>
          <p:cNvSpPr>
            <a:spLocks noChangeArrowheads="1"/>
          </p:cNvSpPr>
          <p:nvPr/>
        </p:nvSpPr>
        <p:spPr bwMode="auto">
          <a:xfrm>
            <a:off x="0" y="22860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65925" name="Rectangle 5"/>
          <p:cNvSpPr>
            <a:spLocks noChangeArrowheads="1"/>
          </p:cNvSpPr>
          <p:nvPr/>
        </p:nvSpPr>
        <p:spPr bwMode="auto">
          <a:xfrm>
            <a:off x="827088" y="4797425"/>
            <a:ext cx="72009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CC0000"/>
                </a:solidFill>
              </a:rPr>
              <a:t>本课程研究对象：</a:t>
            </a:r>
            <a:r>
              <a:rPr lang="zh-CN" altLang="en-US" b="1">
                <a:solidFill>
                  <a:srgbClr val="0000FF"/>
                </a:solidFill>
              </a:rPr>
              <a:t>冯</a:t>
            </a:r>
            <a:r>
              <a:rPr lang="en-US" altLang="zh-CN" b="1">
                <a:solidFill>
                  <a:srgbClr val="0000FF"/>
                </a:solidFill>
              </a:rPr>
              <a:t>·</a:t>
            </a:r>
            <a:r>
              <a:rPr lang="zh-CN" altLang="en-US" b="1">
                <a:solidFill>
                  <a:srgbClr val="0000FF"/>
                </a:solidFill>
              </a:rPr>
              <a:t>诺依曼体系结构的</a:t>
            </a:r>
            <a:r>
              <a:rPr lang="en-US" altLang="zh-CN" b="1">
                <a:solidFill>
                  <a:srgbClr val="0000FF"/>
                </a:solidFill>
              </a:rPr>
              <a:t>SISD</a:t>
            </a:r>
            <a:r>
              <a:rPr lang="zh-CN" altLang="en-US" b="1">
                <a:solidFill>
                  <a:srgbClr val="0000FF"/>
                </a:solidFill>
              </a:rPr>
              <a:t>的电子数字计算机</a:t>
            </a:r>
          </a:p>
          <a:p>
            <a:r>
              <a:rPr lang="zh-CN" altLang="en-US" b="1">
                <a:solidFill>
                  <a:srgbClr val="FF0000"/>
                </a:solidFill>
              </a:rPr>
              <a:t>实现</a:t>
            </a:r>
            <a:r>
              <a:rPr lang="en-US" altLang="zh-CN" b="1">
                <a:solidFill>
                  <a:srgbClr val="FF0000"/>
                </a:solidFill>
              </a:rPr>
              <a:t>MIPS CPU</a:t>
            </a:r>
            <a:r>
              <a:rPr lang="zh-CN" altLang="en-US" b="1">
                <a:solidFill>
                  <a:srgbClr val="FF0000"/>
                </a:solidFill>
              </a:rPr>
              <a:t>的实验：</a:t>
            </a:r>
            <a:r>
              <a:rPr lang="zh-CN" altLang="en-US" b="1">
                <a:solidFill>
                  <a:srgbClr val="0000FF"/>
                </a:solidFill>
              </a:rPr>
              <a:t>采用哈佛结构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6592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92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04025C-6711-4E1B-93D5-8246E41E6AB8}" type="slidenum">
              <a:rPr lang="en-US" altLang="zh-CN"/>
              <a:pPr/>
              <a:t>80</a:t>
            </a:fld>
            <a:endParaRPr lang="en-US" altLang="zh-CN"/>
          </a:p>
        </p:txBody>
      </p:sp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" charset="0"/>
              </a:rPr>
              <a:t>（</a:t>
            </a:r>
            <a:r>
              <a:rPr lang="en-US" altLang="zh-CN" dirty="0" smtClean="0">
                <a:latin typeface="Arial" charset="0"/>
              </a:rPr>
              <a:t>1</a:t>
            </a:r>
            <a:r>
              <a:rPr lang="zh-CN" altLang="en-US" dirty="0" smtClean="0">
                <a:latin typeface="Arial" charset="0"/>
              </a:rPr>
              <a:t>）</a:t>
            </a:r>
            <a:r>
              <a:rPr lang="en-US" altLang="zh-CN" dirty="0" smtClean="0">
                <a:latin typeface="Arial" charset="0"/>
              </a:rPr>
              <a:t>R</a:t>
            </a:r>
            <a:r>
              <a:rPr lang="zh-CN" altLang="en-US" dirty="0">
                <a:latin typeface="Arial" charset="0"/>
              </a:rPr>
              <a:t>型指令（运算类指令）</a:t>
            </a:r>
            <a:r>
              <a:rPr lang="en-US" altLang="zh-CN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dirty="0">
                <a:solidFill>
                  <a:srgbClr val="FFFF66"/>
                </a:solidFill>
                <a:latin typeface="Arial" charset="0"/>
              </a:rPr>
              <a:t>部件</a:t>
            </a:r>
          </a:p>
        </p:txBody>
      </p:sp>
      <p:sp>
        <p:nvSpPr>
          <p:cNvPr id="482307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8230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指令存储器</a:t>
            </a:r>
            <a:r>
              <a:rPr lang="zh-CN" altLang="en-US" dirty="0"/>
              <a:t>：</a:t>
            </a:r>
          </a:p>
          <a:p>
            <a:pPr lvl="1">
              <a:lnSpc>
                <a:spcPct val="90000"/>
              </a:lnSpc>
            </a:pPr>
            <a:r>
              <a:rPr lang="zh-CN" altLang="en-US" b="1" dirty="0"/>
              <a:t>取指令：由</a:t>
            </a:r>
            <a:r>
              <a:rPr lang="en-US" altLang="zh-CN" b="1" dirty="0"/>
              <a:t>PC</a:t>
            </a:r>
            <a:r>
              <a:rPr lang="zh-CN" altLang="en-US" b="1" dirty="0"/>
              <a:t>提供地址，在</a:t>
            </a:r>
            <a:r>
              <a:rPr lang="zh-CN" altLang="en-US" b="1" dirty="0">
                <a:solidFill>
                  <a:srgbClr val="FF0000"/>
                </a:solidFill>
              </a:rPr>
              <a:t>时钟周期的上跳沿</a:t>
            </a:r>
            <a:r>
              <a:rPr lang="zh-CN" altLang="en-US" b="1" dirty="0"/>
              <a:t>完成</a:t>
            </a:r>
            <a:r>
              <a:rPr lang="zh-CN" altLang="en-US" b="1" dirty="0">
                <a:solidFill>
                  <a:srgbClr val="FF0000"/>
                </a:solidFill>
              </a:rPr>
              <a:t>读操作</a:t>
            </a:r>
            <a:r>
              <a:rPr lang="zh-CN" altLang="en-US" b="1" dirty="0"/>
              <a:t>；（也可以不受时钟控制，但是</a:t>
            </a:r>
            <a:r>
              <a:rPr lang="en-US" altLang="zh-CN" b="1" dirty="0"/>
              <a:t>PC</a:t>
            </a:r>
            <a:r>
              <a:rPr lang="zh-CN" altLang="en-US" b="1" dirty="0"/>
              <a:t>值在本周期内不能改变）</a:t>
            </a:r>
          </a:p>
          <a:p>
            <a:pPr>
              <a:lnSpc>
                <a:spcPct val="9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PC</a:t>
            </a:r>
            <a:r>
              <a:rPr lang="zh-CN" altLang="en-US" dirty="0">
                <a:solidFill>
                  <a:srgbClr val="FF0000"/>
                </a:solidFill>
              </a:rPr>
              <a:t>的控制：</a:t>
            </a:r>
          </a:p>
          <a:p>
            <a:pPr lvl="1">
              <a:lnSpc>
                <a:spcPct val="90000"/>
              </a:lnSpc>
            </a:pPr>
            <a:r>
              <a:rPr lang="zh-CN" altLang="en-US" b="1" dirty="0"/>
              <a:t>自增：通过加法器，</a:t>
            </a:r>
            <a:r>
              <a:rPr lang="en-US" altLang="zh-CN" b="1" dirty="0"/>
              <a:t>+4</a:t>
            </a:r>
            <a:r>
              <a:rPr lang="zh-CN" altLang="en-US" b="1" dirty="0"/>
              <a:t>运算，可以不受时钟控制</a:t>
            </a:r>
          </a:p>
          <a:p>
            <a:pPr lvl="1">
              <a:lnSpc>
                <a:spcPct val="90000"/>
              </a:lnSpc>
            </a:pPr>
            <a:r>
              <a:rPr lang="zh-CN" altLang="en-US" b="1" dirty="0"/>
              <a:t>更新：必须在</a:t>
            </a:r>
            <a:r>
              <a:rPr lang="zh-CN" altLang="en-US" b="1" dirty="0">
                <a:solidFill>
                  <a:srgbClr val="FF0000"/>
                </a:solidFill>
              </a:rPr>
              <a:t>时钟周期的下降沿</a:t>
            </a:r>
            <a:r>
              <a:rPr lang="zh-CN" altLang="en-US" b="1" dirty="0"/>
              <a:t>完成（保证本周期内</a:t>
            </a:r>
            <a:r>
              <a:rPr lang="en-US" altLang="zh-CN" b="1" dirty="0"/>
              <a:t>PC</a:t>
            </a:r>
            <a:r>
              <a:rPr lang="zh-CN" altLang="en-US" b="1" dirty="0"/>
              <a:t>值不变）；</a:t>
            </a:r>
          </a:p>
          <a:p>
            <a:pPr>
              <a:lnSpc>
                <a:spcPct val="9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指令译码：</a:t>
            </a:r>
          </a:p>
          <a:p>
            <a:pPr lvl="1">
              <a:lnSpc>
                <a:spcPct val="90000"/>
              </a:lnSpc>
            </a:pPr>
            <a:r>
              <a:rPr lang="zh-CN" altLang="en-US" b="1" dirty="0">
                <a:solidFill>
                  <a:srgbClr val="339966"/>
                </a:solidFill>
              </a:rPr>
              <a:t>不设置指令寄存器</a:t>
            </a:r>
            <a:r>
              <a:rPr lang="en-US" altLang="zh-CN" b="1" dirty="0">
                <a:solidFill>
                  <a:srgbClr val="339966"/>
                </a:solidFill>
              </a:rPr>
              <a:t>IR</a:t>
            </a:r>
            <a:r>
              <a:rPr lang="zh-CN" altLang="en-US" b="1" dirty="0">
                <a:solidFill>
                  <a:srgbClr val="339966"/>
                </a:solidFill>
              </a:rPr>
              <a:t>：</a:t>
            </a:r>
            <a:r>
              <a:rPr lang="en-US" altLang="zh-CN" b="1" dirty="0">
                <a:solidFill>
                  <a:srgbClr val="FF0000"/>
                </a:solidFill>
              </a:rPr>
              <a:t>why</a:t>
            </a:r>
            <a:r>
              <a:rPr lang="zh-CN" altLang="en-US" b="1" dirty="0">
                <a:solidFill>
                  <a:srgbClr val="FF0000"/>
                </a:solidFill>
              </a:rPr>
              <a:t>？</a:t>
            </a:r>
          </a:p>
          <a:p>
            <a:pPr lvl="1">
              <a:lnSpc>
                <a:spcPct val="90000"/>
              </a:lnSpc>
            </a:pPr>
            <a:r>
              <a:rPr lang="zh-CN" altLang="en-US" b="1" dirty="0"/>
              <a:t>读出的</a:t>
            </a:r>
            <a:r>
              <a:rPr lang="en-US" altLang="zh-CN" b="1" dirty="0"/>
              <a:t>32</a:t>
            </a:r>
            <a:r>
              <a:rPr lang="zh-CN" altLang="en-US" b="1" dirty="0"/>
              <a:t>位指令，分别将各字段送各数据通路部件：</a:t>
            </a:r>
          </a:p>
          <a:p>
            <a:pPr lvl="2">
              <a:lnSpc>
                <a:spcPct val="90000"/>
              </a:lnSpc>
            </a:pPr>
            <a:r>
              <a:rPr lang="en-US" altLang="zh-CN" b="1" dirty="0" err="1"/>
              <a:t>rs</a:t>
            </a:r>
            <a:r>
              <a:rPr lang="zh-CN" altLang="en-US" b="1" dirty="0"/>
              <a:t>、</a:t>
            </a:r>
            <a:r>
              <a:rPr lang="en-US" altLang="zh-CN" b="1" dirty="0" err="1"/>
              <a:t>rt</a:t>
            </a:r>
            <a:r>
              <a:rPr lang="zh-CN" altLang="en-US" b="1" dirty="0"/>
              <a:t>、</a:t>
            </a:r>
            <a:r>
              <a:rPr lang="en-US" altLang="zh-CN" b="1" dirty="0" err="1"/>
              <a:t>rd</a:t>
            </a:r>
            <a:r>
              <a:rPr lang="zh-CN" altLang="en-US" b="1" dirty="0"/>
              <a:t>送寄存器堆；</a:t>
            </a:r>
          </a:p>
          <a:p>
            <a:pPr lvl="2">
              <a:lnSpc>
                <a:spcPct val="90000"/>
              </a:lnSpc>
            </a:pPr>
            <a:r>
              <a:rPr lang="en-US" altLang="zh-CN" b="1" dirty="0"/>
              <a:t>OP</a:t>
            </a:r>
            <a:r>
              <a:rPr lang="zh-CN" altLang="en-US" b="1" dirty="0"/>
              <a:t>（</a:t>
            </a:r>
            <a:r>
              <a:rPr lang="en-US" altLang="zh-CN" b="1" dirty="0"/>
              <a:t>6</a:t>
            </a:r>
            <a:r>
              <a:rPr lang="en-US" altLang="zh-CN" b="1" dirty="0">
                <a:latin typeface="Arial"/>
              </a:rPr>
              <a:t>‘</a:t>
            </a:r>
            <a:r>
              <a:rPr lang="en-US" altLang="zh-CN" b="1" dirty="0"/>
              <a:t>b000000</a:t>
            </a:r>
            <a:r>
              <a:rPr lang="zh-CN" altLang="en-US" b="1" dirty="0"/>
              <a:t>）和</a:t>
            </a:r>
            <a:r>
              <a:rPr lang="en-US" altLang="zh-CN" b="1" dirty="0" err="1"/>
              <a:t>func</a:t>
            </a:r>
            <a:r>
              <a:rPr lang="zh-CN" altLang="en-US" b="1" dirty="0"/>
              <a:t>送译码控制单元译码。</a:t>
            </a:r>
          </a:p>
        </p:txBody>
      </p:sp>
      <p:sp>
        <p:nvSpPr>
          <p:cNvPr id="482310" name="AutoShape 6"/>
          <p:cNvSpPr>
            <a:spLocks noChangeArrowheads="1"/>
          </p:cNvSpPr>
          <p:nvPr/>
        </p:nvSpPr>
        <p:spPr bwMode="auto">
          <a:xfrm>
            <a:off x="5220072" y="3085554"/>
            <a:ext cx="2449512" cy="1296987"/>
          </a:xfrm>
          <a:prstGeom prst="wedgeEllipseCallout">
            <a:avLst>
              <a:gd name="adj1" fmla="val -68248"/>
              <a:gd name="adj2" fmla="val 88727"/>
            </a:avLst>
          </a:prstGeom>
          <a:solidFill>
            <a:srgbClr val="EFF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FF0000"/>
                </a:solidFill>
              </a:rPr>
              <a:t>因为在本周期内读出的指令不会改变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8231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2310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BDCA05-084F-404B-B057-C840A0591EB7}" type="slidenum">
              <a:rPr lang="en-US" altLang="zh-CN"/>
              <a:pPr/>
              <a:t>81</a:t>
            </a:fld>
            <a:endParaRPr lang="en-US" altLang="zh-CN"/>
          </a:p>
        </p:txBody>
      </p:sp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" charset="0"/>
              </a:rPr>
              <a:t>（</a:t>
            </a:r>
            <a:r>
              <a:rPr lang="en-US" altLang="zh-CN" dirty="0" smtClean="0">
                <a:latin typeface="Arial" charset="0"/>
              </a:rPr>
              <a:t>1</a:t>
            </a:r>
            <a:r>
              <a:rPr lang="zh-CN" altLang="en-US" dirty="0" smtClean="0">
                <a:latin typeface="Arial" charset="0"/>
              </a:rPr>
              <a:t>）</a:t>
            </a:r>
            <a:r>
              <a:rPr lang="en-US" altLang="zh-CN" dirty="0" smtClean="0">
                <a:latin typeface="Arial" charset="0"/>
              </a:rPr>
              <a:t>R</a:t>
            </a:r>
            <a:r>
              <a:rPr lang="zh-CN" altLang="en-US" dirty="0">
                <a:latin typeface="Arial" charset="0"/>
              </a:rPr>
              <a:t>型指令（运算类指令） </a:t>
            </a:r>
            <a:r>
              <a:rPr lang="en-US" altLang="zh-CN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dirty="0">
                <a:solidFill>
                  <a:srgbClr val="FFFF66"/>
                </a:solidFill>
                <a:latin typeface="Arial" charset="0"/>
              </a:rPr>
              <a:t>部件</a:t>
            </a:r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843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4729163"/>
          </a:xfrm>
        </p:spPr>
        <p:txBody>
          <a:bodyPr/>
          <a:lstStyle/>
          <a:p>
            <a:r>
              <a:rPr lang="zh-CN" altLang="en-US">
                <a:solidFill>
                  <a:srgbClr val="FF0000"/>
                </a:solidFill>
              </a:rPr>
              <a:t>寄存器堆：</a:t>
            </a:r>
          </a:p>
          <a:p>
            <a:pPr lvl="1"/>
            <a:r>
              <a:rPr lang="en-US" altLang="zh-CN" b="1"/>
              <a:t>2</a:t>
            </a:r>
            <a:r>
              <a:rPr lang="zh-CN" altLang="en-US" b="1"/>
              <a:t>个读端口：</a:t>
            </a:r>
            <a:r>
              <a:rPr lang="en-US" altLang="zh-CN" b="1"/>
              <a:t>rs</a:t>
            </a:r>
            <a:r>
              <a:rPr lang="zh-CN" altLang="en-US" b="1"/>
              <a:t>、</a:t>
            </a:r>
            <a:r>
              <a:rPr lang="en-US" altLang="zh-CN" b="1"/>
              <a:t>rt</a:t>
            </a:r>
            <a:r>
              <a:rPr lang="zh-CN" altLang="en-US" b="1"/>
              <a:t>指定读端口的地址；</a:t>
            </a:r>
          </a:p>
          <a:p>
            <a:pPr lvl="1"/>
            <a:r>
              <a:rPr lang="zh-CN" altLang="en-US" b="1"/>
              <a:t>一个写端口：</a:t>
            </a:r>
            <a:r>
              <a:rPr lang="en-US" altLang="zh-CN" b="1"/>
              <a:t>rd</a:t>
            </a:r>
            <a:r>
              <a:rPr lang="zh-CN" altLang="en-US" b="1"/>
              <a:t>指定写端口的地址；</a:t>
            </a:r>
          </a:p>
          <a:p>
            <a:pPr lvl="1"/>
            <a:r>
              <a:rPr lang="en-US" altLang="zh-CN" b="1"/>
              <a:t>2</a:t>
            </a:r>
            <a:r>
              <a:rPr lang="zh-CN" altLang="en-US" b="1"/>
              <a:t>个读数据输出端口：直接送</a:t>
            </a:r>
            <a:r>
              <a:rPr lang="en-US" altLang="zh-CN" b="1"/>
              <a:t>ALU</a:t>
            </a:r>
            <a:r>
              <a:rPr lang="zh-CN" altLang="en-US" b="1"/>
              <a:t>的</a:t>
            </a:r>
            <a:r>
              <a:rPr lang="en-US" altLang="zh-CN" b="1"/>
              <a:t>A</a:t>
            </a:r>
            <a:r>
              <a:rPr lang="zh-CN" altLang="en-US" b="1"/>
              <a:t>和</a:t>
            </a:r>
            <a:r>
              <a:rPr lang="en-US" altLang="zh-CN" b="1"/>
              <a:t>B</a:t>
            </a:r>
            <a:r>
              <a:rPr lang="zh-CN" altLang="en-US" b="1"/>
              <a:t>端口；</a:t>
            </a:r>
          </a:p>
          <a:p>
            <a:pPr lvl="1"/>
            <a:r>
              <a:rPr lang="en-US" altLang="zh-CN" b="1"/>
              <a:t>1</a:t>
            </a:r>
            <a:r>
              <a:rPr lang="zh-CN" altLang="en-US" b="1"/>
              <a:t>个写数据输入端口：从</a:t>
            </a:r>
            <a:r>
              <a:rPr lang="en-US" altLang="zh-CN" b="1"/>
              <a:t>ALU</a:t>
            </a:r>
            <a:r>
              <a:rPr lang="zh-CN" altLang="en-US" b="1"/>
              <a:t>的运算结果输出端引入；</a:t>
            </a:r>
          </a:p>
          <a:p>
            <a:pPr lvl="1"/>
            <a:r>
              <a:rPr lang="zh-CN" altLang="en-US" b="1"/>
              <a:t>写控制信号： </a:t>
            </a:r>
            <a:r>
              <a:rPr lang="en-US" altLang="zh-CN" b="1"/>
              <a:t>Write_Reg</a:t>
            </a:r>
          </a:p>
          <a:p>
            <a:r>
              <a:rPr lang="en-US" altLang="zh-CN">
                <a:solidFill>
                  <a:srgbClr val="FF0000"/>
                </a:solidFill>
              </a:rPr>
              <a:t>ALU</a:t>
            </a:r>
            <a:r>
              <a:rPr lang="zh-CN" altLang="en-US">
                <a:solidFill>
                  <a:srgbClr val="FF0000"/>
                </a:solidFill>
              </a:rPr>
              <a:t>：</a:t>
            </a:r>
          </a:p>
          <a:p>
            <a:pPr lvl="1"/>
            <a:r>
              <a:rPr lang="zh-CN" altLang="en-US" b="1"/>
              <a:t>运算功能：</a:t>
            </a:r>
            <a:r>
              <a:rPr lang="en-US" altLang="zh-CN" b="1"/>
              <a:t>8</a:t>
            </a:r>
            <a:r>
              <a:rPr lang="zh-CN" altLang="en-US" b="1"/>
              <a:t>种；</a:t>
            </a:r>
          </a:p>
          <a:p>
            <a:pPr lvl="1"/>
            <a:r>
              <a:rPr lang="zh-CN" altLang="en-US" b="1"/>
              <a:t>输入</a:t>
            </a:r>
            <a:r>
              <a:rPr lang="en-US" altLang="zh-CN" b="1"/>
              <a:t>A</a:t>
            </a:r>
            <a:r>
              <a:rPr lang="zh-CN" altLang="en-US" b="1"/>
              <a:t>和</a:t>
            </a:r>
            <a:r>
              <a:rPr lang="en-US" altLang="zh-CN" b="1"/>
              <a:t>B</a:t>
            </a:r>
            <a:r>
              <a:rPr lang="zh-CN" altLang="en-US" b="1"/>
              <a:t>：从寄存器堆的</a:t>
            </a:r>
            <a:r>
              <a:rPr lang="en-US" altLang="zh-CN" b="1"/>
              <a:t>2</a:t>
            </a:r>
            <a:r>
              <a:rPr lang="zh-CN" altLang="en-US" b="1"/>
              <a:t>个读端口接入</a:t>
            </a:r>
            <a:r>
              <a:rPr lang="en-US" altLang="zh-CN" b="1"/>
              <a:t>(rs)</a:t>
            </a:r>
            <a:r>
              <a:rPr lang="zh-CN" altLang="en-US" b="1"/>
              <a:t>、</a:t>
            </a:r>
            <a:r>
              <a:rPr lang="en-US" altLang="zh-CN" b="1"/>
              <a:t>(rt)</a:t>
            </a:r>
          </a:p>
          <a:p>
            <a:pPr lvl="1"/>
            <a:r>
              <a:rPr lang="zh-CN" altLang="en-US" b="1"/>
              <a:t>运算结果输出</a:t>
            </a:r>
            <a:r>
              <a:rPr lang="en-US" altLang="zh-CN" b="1"/>
              <a:t>F</a:t>
            </a:r>
            <a:r>
              <a:rPr lang="zh-CN" altLang="en-US" b="1"/>
              <a:t>：接寄存器堆的写数据端口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4182D1-9C72-4F5D-80B5-603BFEFA284E}" type="slidenum">
              <a:rPr lang="en-US" altLang="zh-CN"/>
              <a:pPr/>
              <a:t>82</a:t>
            </a:fld>
            <a:endParaRPr lang="en-US" altLang="zh-CN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1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latin typeface="Arial" charset="0"/>
              </a:rPr>
              <a:t>R</a:t>
            </a:r>
            <a:r>
              <a:rPr lang="zh-CN" altLang="en-US" sz="2800" dirty="0">
                <a:latin typeface="Arial" charset="0"/>
              </a:rPr>
              <a:t>型指令（运算类指令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 smtClean="0">
                <a:solidFill>
                  <a:srgbClr val="FFFF66"/>
                </a:solidFill>
                <a:latin typeface="Arial" charset="0"/>
              </a:rPr>
              <a:t>控制信号</a:t>
            </a:r>
            <a:endParaRPr lang="zh-CN" altLang="en-US" sz="2800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86403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864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1920875"/>
          </a:xfrm>
        </p:spPr>
        <p:txBody>
          <a:bodyPr/>
          <a:lstStyle/>
          <a:p>
            <a:r>
              <a:rPr lang="en-US" altLang="zh-CN" dirty="0">
                <a:latin typeface="Arial" charset="0"/>
              </a:rPr>
              <a:t>R</a:t>
            </a:r>
            <a:r>
              <a:rPr lang="zh-CN" altLang="en-US" dirty="0">
                <a:latin typeface="Arial" charset="0"/>
              </a:rPr>
              <a:t>型指令的控制信号：</a:t>
            </a:r>
          </a:p>
          <a:p>
            <a:pPr lvl="1"/>
            <a:r>
              <a:rPr lang="en-US" altLang="zh-CN" b="1" dirty="0">
                <a:solidFill>
                  <a:srgbClr val="0000FF"/>
                </a:solidFill>
                <a:latin typeface="Arial" charset="0"/>
              </a:rPr>
              <a:t>ALU_OP</a:t>
            </a:r>
            <a:r>
              <a:rPr lang="zh-CN" altLang="en-US" b="1" dirty="0">
                <a:latin typeface="Arial" charset="0"/>
              </a:rPr>
              <a:t>：由指令译码产生；选择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的运算功能； </a:t>
            </a:r>
          </a:p>
          <a:p>
            <a:pPr lvl="1"/>
            <a:r>
              <a:rPr lang="en-US" altLang="zh-CN" b="1" dirty="0" err="1">
                <a:solidFill>
                  <a:srgbClr val="0000FF"/>
                </a:solidFill>
                <a:latin typeface="Arial" charset="0"/>
              </a:rPr>
              <a:t>Write_Reg</a:t>
            </a:r>
            <a:r>
              <a:rPr lang="zh-CN" altLang="en-US" b="1" dirty="0">
                <a:latin typeface="Arial" charset="0"/>
              </a:rPr>
              <a:t>：在</a:t>
            </a:r>
            <a:r>
              <a:rPr lang="zh-CN" altLang="en-US" b="1" dirty="0">
                <a:solidFill>
                  <a:srgbClr val="FF0000"/>
                </a:solidFill>
                <a:latin typeface="Arial" charset="0"/>
              </a:rPr>
              <a:t>时钟周期的下降沿有效</a:t>
            </a:r>
            <a:r>
              <a:rPr lang="zh-CN" altLang="en-US" b="1" dirty="0">
                <a:latin typeface="Arial" charset="0"/>
              </a:rPr>
              <a:t>；控制将</a:t>
            </a:r>
            <a:r>
              <a:rPr lang="en-US" altLang="zh-CN" b="1" dirty="0">
                <a:latin typeface="Arial" charset="0"/>
              </a:rPr>
              <a:t>ALU</a:t>
            </a:r>
            <a:r>
              <a:rPr lang="zh-CN" altLang="en-US" b="1" dirty="0">
                <a:latin typeface="Arial" charset="0"/>
              </a:rPr>
              <a:t>的运算结果写入</a:t>
            </a:r>
            <a:r>
              <a:rPr lang="en-US" altLang="zh-CN" b="1" dirty="0" err="1">
                <a:latin typeface="Arial" charset="0"/>
              </a:rPr>
              <a:t>rd</a:t>
            </a:r>
            <a:r>
              <a:rPr lang="zh-CN" altLang="en-US" b="1" dirty="0">
                <a:latin typeface="Arial" charset="0"/>
              </a:rPr>
              <a:t>指定的寄存器</a:t>
            </a:r>
          </a:p>
        </p:txBody>
      </p:sp>
      <p:graphicFrame>
        <p:nvGraphicFramePr>
          <p:cNvPr id="486690" name="Group 2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751563"/>
              </p:ext>
            </p:extLst>
          </p:nvPr>
        </p:nvGraphicFramePr>
        <p:xfrm>
          <a:off x="1476375" y="3068638"/>
          <a:ext cx="6264275" cy="3095628"/>
        </p:xfrm>
        <a:graphic>
          <a:graphicData uri="http://schemas.openxmlformats.org/drawingml/2006/table">
            <a:tbl>
              <a:tblPr/>
              <a:tblGrid>
                <a:gridCol w="1622425"/>
                <a:gridCol w="1544638"/>
                <a:gridCol w="1506537"/>
                <a:gridCol w="1590675"/>
              </a:tblGrid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指令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func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ALU_OP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操作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add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100000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算术加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sub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100010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101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算术减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and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100100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逻辑位与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or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100101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逻辑位或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515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sltu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rd,rs,rt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101011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110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小于置位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4182D1-9C72-4F5D-80B5-603BFEFA284E}" type="slidenum">
              <a:rPr lang="en-US" altLang="zh-CN"/>
              <a:pPr/>
              <a:t>83</a:t>
            </a:fld>
            <a:endParaRPr lang="en-US" altLang="zh-CN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1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latin typeface="Arial" charset="0"/>
              </a:rPr>
              <a:t>R</a:t>
            </a:r>
            <a:r>
              <a:rPr lang="zh-CN" altLang="en-US" sz="2800" dirty="0">
                <a:latin typeface="Arial" charset="0"/>
              </a:rPr>
              <a:t>型指令（运算类指令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 smtClean="0">
                <a:solidFill>
                  <a:srgbClr val="FFFF66"/>
                </a:solidFill>
                <a:latin typeface="Arial" charset="0"/>
              </a:rPr>
              <a:t>控制信号</a:t>
            </a:r>
            <a:endParaRPr lang="zh-CN" altLang="en-US" sz="2800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86403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864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5377011"/>
          </a:xfrm>
        </p:spPr>
        <p:txBody>
          <a:bodyPr/>
          <a:lstStyle/>
          <a:p>
            <a:r>
              <a:rPr lang="en-US" altLang="zh-CN" dirty="0">
                <a:latin typeface="Arial" charset="0"/>
              </a:rPr>
              <a:t>R</a:t>
            </a:r>
            <a:r>
              <a:rPr lang="zh-CN" altLang="en-US" dirty="0">
                <a:latin typeface="Arial" charset="0"/>
              </a:rPr>
              <a:t>型指令</a:t>
            </a:r>
            <a:r>
              <a:rPr lang="zh-CN" altLang="en-US" dirty="0" smtClean="0">
                <a:latin typeface="Arial" charset="0"/>
              </a:rPr>
              <a:t>的数据通路与执行过程：</a:t>
            </a:r>
            <a:endParaRPr lang="en-US" altLang="zh-CN" dirty="0" smtClean="0">
              <a:latin typeface="Arial" charset="0"/>
            </a:endParaRPr>
          </a:p>
          <a:p>
            <a:r>
              <a:rPr lang="zh-CN" altLang="en-US" dirty="0" smtClean="0"/>
              <a:t>以</a:t>
            </a:r>
            <a:r>
              <a:rPr lang="en-US" altLang="zh-CN" dirty="0" smtClean="0"/>
              <a:t>add </a:t>
            </a:r>
            <a:r>
              <a:rPr lang="en-US" altLang="zh-CN" dirty="0" err="1"/>
              <a:t>rd,rs,rt</a:t>
            </a:r>
            <a:r>
              <a:rPr lang="zh-CN" altLang="zh-CN" dirty="0" smtClean="0"/>
              <a:t>（算术</a:t>
            </a:r>
            <a:r>
              <a:rPr lang="zh-CN" altLang="zh-CN" dirty="0"/>
              <a:t>加：</a:t>
            </a:r>
            <a:r>
              <a:rPr lang="en-US" altLang="zh-CN" dirty="0" err="1"/>
              <a:t>rs</a:t>
            </a:r>
            <a:r>
              <a:rPr lang="en-US" altLang="zh-CN" dirty="0"/>
              <a:t> + </a:t>
            </a:r>
            <a:r>
              <a:rPr lang="en-US" altLang="zh-CN" dirty="0" err="1"/>
              <a:t>rt</a:t>
            </a:r>
            <a:r>
              <a:rPr lang="zh-CN" altLang="zh-CN" dirty="0"/>
              <a:t>→</a:t>
            </a:r>
            <a:r>
              <a:rPr lang="en-US" altLang="zh-CN" dirty="0" err="1"/>
              <a:t>rd</a:t>
            </a:r>
            <a:r>
              <a:rPr lang="zh-CN" altLang="zh-CN" dirty="0" smtClean="0"/>
              <a:t>）</a:t>
            </a:r>
            <a:r>
              <a:rPr lang="zh-CN" altLang="en-US" dirty="0" smtClean="0"/>
              <a:t>为例：</a:t>
            </a:r>
            <a:endParaRPr lang="zh-CN" altLang="en-US" dirty="0">
              <a:latin typeface="Arial" charset="0"/>
            </a:endParaRPr>
          </a:p>
          <a:p>
            <a:pPr lvl="1"/>
            <a:r>
              <a:rPr lang="en-US" altLang="zh-CN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b="1" dirty="0" smtClean="0">
                <a:solidFill>
                  <a:srgbClr val="0000CC"/>
                </a:solidFill>
              </a:rPr>
              <a:t>上升沿</a:t>
            </a:r>
            <a:r>
              <a:rPr lang="zh-CN" altLang="en-US" b="1" dirty="0" smtClean="0">
                <a:solidFill>
                  <a:srgbClr val="0000CC"/>
                </a:solidFill>
              </a:rPr>
              <a:t>：</a:t>
            </a:r>
            <a:r>
              <a:rPr lang="zh-CN" altLang="zh-CN" b="1" dirty="0" smtClean="0"/>
              <a:t>启动指令</a:t>
            </a:r>
            <a:r>
              <a:rPr lang="zh-CN" altLang="zh-CN" b="1" dirty="0"/>
              <a:t>存储器依据</a:t>
            </a:r>
            <a:r>
              <a:rPr lang="en-US" altLang="zh-CN" b="1" dirty="0"/>
              <a:t>PC</a:t>
            </a:r>
            <a:r>
              <a:rPr lang="zh-CN" altLang="zh-CN" b="1" dirty="0"/>
              <a:t>读出</a:t>
            </a:r>
            <a:r>
              <a:rPr lang="en-US" altLang="zh-CN" b="1" dirty="0"/>
              <a:t>add</a:t>
            </a:r>
            <a:r>
              <a:rPr lang="zh-CN" altLang="zh-CN" b="1" dirty="0" smtClean="0"/>
              <a:t>指令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lvl="1"/>
            <a:r>
              <a:rPr lang="en-US" altLang="zh-CN" b="1" dirty="0" err="1">
                <a:solidFill>
                  <a:srgbClr val="0000CC"/>
                </a:solidFill>
              </a:rPr>
              <a:t>clk</a:t>
            </a:r>
            <a:r>
              <a:rPr lang="zh-CN" altLang="zh-CN" b="1" dirty="0">
                <a:solidFill>
                  <a:srgbClr val="0000CC"/>
                </a:solidFill>
              </a:rPr>
              <a:t>高电平持续期间</a:t>
            </a:r>
            <a:r>
              <a:rPr lang="zh-CN" altLang="en-US" b="1" dirty="0" smtClean="0"/>
              <a:t>：</a:t>
            </a:r>
            <a:endParaRPr lang="en-US" altLang="zh-CN" b="1" dirty="0" smtClean="0"/>
          </a:p>
          <a:p>
            <a:pPr lvl="2"/>
            <a:r>
              <a:rPr lang="en-US" altLang="zh-CN" sz="2000" b="1" dirty="0" smtClean="0">
                <a:solidFill>
                  <a:srgbClr val="CC3399"/>
                </a:solidFill>
              </a:rPr>
              <a:t>PC</a:t>
            </a:r>
            <a:r>
              <a:rPr lang="zh-CN" altLang="zh-CN" sz="2000" b="1" dirty="0">
                <a:solidFill>
                  <a:srgbClr val="CC3399"/>
                </a:solidFill>
              </a:rPr>
              <a:t>值加</a:t>
            </a:r>
            <a:r>
              <a:rPr lang="en-US" altLang="zh-CN" sz="2000" b="1" dirty="0">
                <a:solidFill>
                  <a:srgbClr val="CC3399"/>
                </a:solidFill>
              </a:rPr>
              <a:t>4</a:t>
            </a:r>
            <a:r>
              <a:rPr lang="zh-CN" altLang="zh-CN" sz="2000" b="1" dirty="0"/>
              <a:t>并置入</a:t>
            </a:r>
            <a:r>
              <a:rPr lang="en-US" altLang="zh-CN" sz="2000" b="1" dirty="0" err="1"/>
              <a:t>PC_new</a:t>
            </a:r>
            <a:r>
              <a:rPr lang="zh-CN" altLang="zh-CN" sz="2000" b="1" dirty="0" smtClean="0"/>
              <a:t>寄存器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>
                <a:solidFill>
                  <a:srgbClr val="CC3399"/>
                </a:solidFill>
              </a:rPr>
              <a:t>指令译码</a:t>
            </a:r>
            <a:r>
              <a:rPr lang="zh-CN" altLang="en-US" sz="2000" b="1" dirty="0" smtClean="0"/>
              <a:t>：</a:t>
            </a:r>
            <a:r>
              <a:rPr lang="zh-CN" altLang="zh-CN" sz="2000" b="1" dirty="0" smtClean="0"/>
              <a:t>寄存器</a:t>
            </a:r>
            <a:r>
              <a:rPr lang="zh-CN" altLang="zh-CN" sz="2000" b="1" dirty="0"/>
              <a:t>堆的读端口</a:t>
            </a:r>
            <a:r>
              <a:rPr lang="en-US" altLang="zh-CN" sz="2000" b="1" dirty="0"/>
              <a:t>A</a:t>
            </a:r>
            <a:r>
              <a:rPr lang="zh-CN" altLang="zh-CN" sz="2000" b="1" dirty="0"/>
              <a:t>、</a:t>
            </a:r>
            <a:r>
              <a:rPr lang="en-US" altLang="zh-CN" sz="2000" b="1" dirty="0"/>
              <a:t>B</a:t>
            </a:r>
            <a:r>
              <a:rPr lang="zh-CN" altLang="zh-CN" sz="2000" b="1" dirty="0"/>
              <a:t>分别以指令</a:t>
            </a:r>
            <a:r>
              <a:rPr lang="zh-CN" altLang="zh-CN" sz="2000" b="1" dirty="0" smtClean="0"/>
              <a:t>的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和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rt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作为</a:t>
            </a:r>
            <a:r>
              <a:rPr lang="zh-CN" altLang="zh-CN" sz="2000" b="1" dirty="0"/>
              <a:t>寄存器号，同时读寄存器，由</a:t>
            </a:r>
            <a:r>
              <a:rPr lang="en-US" altLang="zh-CN" sz="2000" b="1" dirty="0" err="1"/>
              <a:t>R_Data_A</a:t>
            </a:r>
            <a:r>
              <a:rPr lang="zh-CN" altLang="zh-CN" sz="2000" b="1" dirty="0"/>
              <a:t>和</a:t>
            </a:r>
            <a:r>
              <a:rPr lang="en-US" altLang="zh-CN" sz="2000" b="1" dirty="0" err="1"/>
              <a:t>R_Data_B</a:t>
            </a:r>
            <a:r>
              <a:rPr lang="zh-CN" altLang="zh-CN" sz="2000" b="1" dirty="0"/>
              <a:t>分别输出</a:t>
            </a:r>
            <a:r>
              <a:rPr lang="en-US" altLang="zh-CN" sz="2000" b="1" dirty="0" err="1"/>
              <a:t>rs</a:t>
            </a:r>
            <a:r>
              <a:rPr lang="zh-CN" altLang="zh-CN" sz="2000" b="1" dirty="0"/>
              <a:t>和</a:t>
            </a:r>
            <a:r>
              <a:rPr lang="en-US" altLang="zh-CN" sz="2000" b="1" dirty="0" err="1"/>
              <a:t>rt</a:t>
            </a:r>
            <a:r>
              <a:rPr lang="zh-CN" altLang="zh-CN" sz="2000" b="1" dirty="0"/>
              <a:t>寄存器的</a:t>
            </a:r>
            <a:r>
              <a:rPr lang="zh-CN" altLang="zh-CN" sz="2000" b="1" dirty="0" smtClean="0"/>
              <a:t>内容</a:t>
            </a:r>
            <a:r>
              <a:rPr lang="zh-CN" altLang="en-US" sz="2000" b="1" dirty="0" smtClean="0"/>
              <a:t>；</a:t>
            </a:r>
            <a:r>
              <a:rPr lang="zh-CN" altLang="zh-CN" sz="2000" b="1" dirty="0" smtClean="0"/>
              <a:t>译码</a:t>
            </a:r>
            <a:r>
              <a:rPr lang="zh-CN" altLang="zh-CN" sz="2000" b="1" dirty="0"/>
              <a:t>和控制单元把</a:t>
            </a:r>
            <a:r>
              <a:rPr lang="en-US" altLang="zh-CN" sz="2000" b="1" dirty="0" err="1">
                <a:solidFill>
                  <a:srgbClr val="FF0000"/>
                </a:solidFill>
              </a:rPr>
              <a:t>func</a:t>
            </a:r>
            <a:r>
              <a:rPr lang="zh-CN" altLang="zh-CN" sz="2000" b="1" dirty="0">
                <a:solidFill>
                  <a:srgbClr val="FF0000"/>
                </a:solidFill>
              </a:rPr>
              <a:t>字段</a:t>
            </a:r>
            <a:r>
              <a:rPr lang="zh-CN" altLang="zh-CN" sz="2000" b="1" dirty="0"/>
              <a:t>翻译成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的控制信号</a:t>
            </a:r>
            <a:r>
              <a:rPr lang="en-US" altLang="zh-CN" sz="2000" b="1" dirty="0"/>
              <a:t>ALU_OP</a:t>
            </a:r>
            <a:r>
              <a:rPr lang="zh-CN" altLang="zh-CN" sz="2000" b="1" dirty="0"/>
              <a:t>，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按</a:t>
            </a:r>
            <a:r>
              <a:rPr lang="en-US" altLang="zh-CN" sz="2000" b="1" dirty="0"/>
              <a:t>ALU_OP</a:t>
            </a:r>
            <a:r>
              <a:rPr lang="zh-CN" altLang="zh-CN" sz="2000" b="1" dirty="0"/>
              <a:t>控制信号所指定的操作类型，对这两个操作数进行加法操作</a:t>
            </a:r>
            <a:r>
              <a:rPr lang="zh-CN" altLang="zh-CN" sz="2000" b="1" dirty="0" smtClean="0"/>
              <a:t>。</a:t>
            </a:r>
            <a:endParaRPr lang="en-US" altLang="zh-CN" sz="2000" b="1" dirty="0" smtClean="0"/>
          </a:p>
          <a:p>
            <a:pPr lvl="1"/>
            <a:r>
              <a:rPr lang="en-US" altLang="zh-CN" b="1" dirty="0" err="1">
                <a:solidFill>
                  <a:srgbClr val="0000CC"/>
                </a:solidFill>
              </a:rPr>
              <a:t>clk</a:t>
            </a:r>
            <a:r>
              <a:rPr lang="zh-CN" altLang="zh-CN" b="1" dirty="0">
                <a:solidFill>
                  <a:srgbClr val="0000CC"/>
                </a:solidFill>
              </a:rPr>
              <a:t>下降沿</a:t>
            </a:r>
            <a:r>
              <a:rPr lang="zh-CN" altLang="en-US" b="1" dirty="0" smtClean="0">
                <a:solidFill>
                  <a:srgbClr val="0000CC"/>
                </a:solidFill>
              </a:rPr>
              <a:t>：</a:t>
            </a:r>
            <a:endParaRPr lang="en-US" altLang="zh-CN" b="1" dirty="0" smtClean="0">
              <a:solidFill>
                <a:srgbClr val="0000CC"/>
              </a:solidFill>
            </a:endParaRPr>
          </a:p>
          <a:p>
            <a:pPr lvl="2"/>
            <a:r>
              <a:rPr lang="zh-CN" altLang="zh-CN" sz="2000" b="1" dirty="0" smtClean="0"/>
              <a:t>将</a:t>
            </a:r>
            <a:r>
              <a:rPr lang="zh-CN" altLang="zh-CN" sz="2000" b="1" dirty="0"/>
              <a:t>加法运算的结果</a:t>
            </a:r>
            <a:r>
              <a:rPr lang="zh-CN" altLang="zh-CN" sz="2000" b="1" dirty="0" smtClean="0"/>
              <a:t>写入</a:t>
            </a:r>
            <a:r>
              <a:rPr lang="zh-CN" altLang="zh-CN" sz="2000" b="1" dirty="0"/>
              <a:t>由</a:t>
            </a:r>
            <a:r>
              <a:rPr lang="en-US" altLang="zh-CN" sz="2000" b="1" dirty="0" err="1">
                <a:solidFill>
                  <a:srgbClr val="FF0000"/>
                </a:solidFill>
              </a:rPr>
              <a:t>rd</a:t>
            </a:r>
            <a:r>
              <a:rPr lang="zh-CN" altLang="en-US" sz="2000" b="1" dirty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指</a:t>
            </a:r>
            <a:r>
              <a:rPr lang="zh-CN" altLang="zh-CN" sz="2000" b="1" dirty="0"/>
              <a:t>定</a:t>
            </a:r>
            <a:r>
              <a:rPr lang="zh-CN" altLang="zh-CN" sz="2000" b="1" dirty="0" smtClean="0"/>
              <a:t>目的</a:t>
            </a:r>
            <a:r>
              <a:rPr lang="zh-CN" altLang="zh-CN" sz="2000" b="1" dirty="0"/>
              <a:t>寄存器</a:t>
            </a:r>
            <a:r>
              <a:rPr lang="en-US" altLang="zh-CN" sz="2000" b="1" dirty="0" err="1" smtClean="0"/>
              <a:t>rd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根据</a:t>
            </a:r>
            <a:r>
              <a:rPr lang="zh-CN" altLang="zh-CN" sz="2000" b="1" dirty="0"/>
              <a:t>运算结果置标志</a:t>
            </a:r>
            <a:r>
              <a:rPr lang="zh-CN" altLang="zh-CN" sz="2000" b="1" dirty="0" smtClean="0"/>
              <a:t>寄存器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用</a:t>
            </a:r>
            <a:r>
              <a:rPr lang="en-US" altLang="zh-CN" sz="2000" b="1" dirty="0" err="1"/>
              <a:t>PC_new</a:t>
            </a:r>
            <a:r>
              <a:rPr lang="zh-CN" altLang="zh-CN" sz="2000" b="1" dirty="0"/>
              <a:t>的内容更新</a:t>
            </a:r>
            <a:r>
              <a:rPr lang="en-US" altLang="zh-CN" sz="2000" b="1" dirty="0"/>
              <a:t>PC</a:t>
            </a:r>
            <a:r>
              <a:rPr lang="zh-CN" altLang="zh-CN" sz="2000" b="1" dirty="0"/>
              <a:t>值。</a:t>
            </a:r>
            <a:endParaRPr lang="zh-CN" altLang="en-US" sz="2000" b="1" dirty="0">
              <a:latin typeface="Arial" charset="0"/>
            </a:endParaRPr>
          </a:p>
        </p:txBody>
      </p:sp>
      <p:pic>
        <p:nvPicPr>
          <p:cNvPr id="486686" name="Picture 286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37288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87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8668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2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 smtClean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型指令（访存</a:t>
            </a:r>
            <a:r>
              <a:rPr lang="zh-CN" altLang="en-US" sz="2800" dirty="0" smtClean="0">
                <a:latin typeface="Arial" charset="0"/>
              </a:rPr>
              <a:t>指令、立即数运算）</a:t>
            </a:r>
            <a:endParaRPr lang="zh-CN" altLang="en-US" sz="2800" dirty="0">
              <a:latin typeface="Arial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6325"/>
            <a:ext cx="8229600" cy="552475"/>
          </a:xfrm>
        </p:spPr>
        <p:txBody>
          <a:bodyPr/>
          <a:lstStyle/>
          <a:p>
            <a:r>
              <a:rPr lang="zh-CN" altLang="en-US" dirty="0"/>
              <a:t>指令格式与编码：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484C7-7A4D-4472-987F-EE2B4346210D}" type="slidenum">
              <a:rPr lang="en-US" altLang="zh-CN"/>
              <a:pPr/>
              <a:t>84</a:t>
            </a:fld>
            <a:endParaRPr lang="en-US" altLang="zh-CN"/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896286"/>
              </p:ext>
            </p:extLst>
          </p:nvPr>
        </p:nvGraphicFramePr>
        <p:xfrm>
          <a:off x="443811" y="1916832"/>
          <a:ext cx="8414592" cy="3612077"/>
        </p:xfrm>
        <a:graphic>
          <a:graphicData uri="http://schemas.openxmlformats.org/drawingml/2006/table">
            <a:tbl>
              <a:tblPr/>
              <a:tblGrid>
                <a:gridCol w="1834994"/>
                <a:gridCol w="1011030"/>
                <a:gridCol w="641220"/>
                <a:gridCol w="686636"/>
                <a:gridCol w="1044552"/>
                <a:gridCol w="3196160"/>
              </a:tblGrid>
              <a:tr h="48903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字段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OP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功能描述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478536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位数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40042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汇编助记符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编码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1085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addi rt, rs, imm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001000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算术加：</a:t>
                      </a: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+ </a:t>
                      </a: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imm</a:t>
                      </a: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741085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lw rt, offset(rs)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100011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取数</a:t>
                      </a:r>
                      <a:r>
                        <a:rPr lang="zh-CN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：</a:t>
                      </a:r>
                      <a:r>
                        <a:rPr lang="en-US" altLang="zh-CN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mem(</a:t>
                      </a:r>
                      <a:r>
                        <a:rPr lang="en-US" sz="2000" b="1" kern="100" dirty="0" err="1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+</a:t>
                      </a:r>
                      <a:r>
                        <a:rPr lang="en-US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offset)</a:t>
                      </a:r>
                      <a:r>
                        <a:rPr lang="zh-CN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622291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sw rt, offset(rs)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101011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</a:t>
                      </a:r>
                      <a:endParaRPr lang="zh-CN" sz="2000" b="1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存数：</a:t>
                      </a:r>
                      <a:r>
                        <a:rPr lang="en-US" sz="2000" b="1" kern="100" dirty="0" err="1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rt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zh-CN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→</a:t>
                      </a:r>
                      <a:r>
                        <a:rPr lang="en-US" altLang="zh-CN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mem(</a:t>
                      </a:r>
                      <a:r>
                        <a:rPr lang="en-US" sz="2000" b="1" kern="100" dirty="0" err="1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rs</a:t>
                      </a:r>
                      <a:r>
                        <a:rPr lang="en-US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+</a:t>
                      </a:r>
                      <a:r>
                        <a:rPr lang="en-US" sz="2000" b="1" kern="100" dirty="0" smtClean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offset)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484C7-7A4D-4472-987F-EE2B4346210D}" type="slidenum">
              <a:rPr lang="en-US" altLang="zh-CN"/>
              <a:pPr/>
              <a:t>85</a:t>
            </a:fld>
            <a:endParaRPr lang="en-US" altLang="zh-CN"/>
          </a:p>
        </p:txBody>
      </p:sp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115616" y="404664"/>
            <a:ext cx="6705600" cy="563563"/>
          </a:xfrm>
        </p:spPr>
        <p:txBody>
          <a:bodyPr/>
          <a:lstStyle/>
          <a:p>
            <a:r>
              <a:rPr lang="zh-CN" altLang="en-US" sz="2800" dirty="0" smtClean="0">
                <a:latin typeface="Arial" charset="0"/>
              </a:rPr>
              <a:t>（</a:t>
            </a:r>
            <a:r>
              <a:rPr lang="en-US" altLang="zh-CN" sz="2800" dirty="0" smtClean="0">
                <a:latin typeface="Arial" charset="0"/>
              </a:rPr>
              <a:t>2</a:t>
            </a:r>
            <a:r>
              <a:rPr lang="zh-CN" altLang="en-US" sz="2800" dirty="0" smtClean="0">
                <a:latin typeface="Arial" charset="0"/>
              </a:rPr>
              <a:t>）</a:t>
            </a:r>
            <a:r>
              <a:rPr lang="en-US" altLang="zh-CN" sz="2800" dirty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型指令（访存指令、立即数运算）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88540" name="Group 9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544878"/>
              </p:ext>
            </p:extLst>
          </p:nvPr>
        </p:nvGraphicFramePr>
        <p:xfrm>
          <a:off x="468313" y="1268413"/>
          <a:ext cx="8353425" cy="4917603"/>
        </p:xfrm>
        <a:graphic>
          <a:graphicData uri="http://schemas.openxmlformats.org/drawingml/2006/table">
            <a:tbl>
              <a:tblPr/>
              <a:tblGrid>
                <a:gridCol w="1439862"/>
                <a:gridCol w="1008063"/>
                <a:gridCol w="1439862"/>
                <a:gridCol w="2017713"/>
                <a:gridCol w="1223962"/>
                <a:gridCol w="1223963"/>
              </a:tblGrid>
              <a:tr h="796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指令类型</a:t>
                      </a:r>
                    </a:p>
                  </a:txBody>
                  <a:tcPr marL="90000" marR="90000" marT="46800" marB="46800" anchor="ctr" anchorCtr="1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gridSpan="5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指令执行过程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150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算术加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addi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rs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 + 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imm</a:t>
                      </a:r>
                      <a:r>
                        <a:rPr kumimoji="0" lang="zh-CN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→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  <a:cs typeface="+mn-cs"/>
                        </a:rPr>
                        <a:t>rt</a:t>
                      </a:r>
                      <a:endParaRPr kumimoji="0" lang="en-US" altLang="zh-CN" sz="2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715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加运算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571500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取数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lw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gridSpan="5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mem[(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)+offset]→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128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加运算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EA=(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读存储器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写寄存器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  <a:tr h="648878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存数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sw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（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型）</a:t>
                      </a:r>
                    </a:p>
                  </a:txBody>
                  <a:tcPr marL="90000" marR="90000" marT="46800" marB="46800" anchor="ctr" anchorCtr="1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gridSpan="5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 → mem[(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)+offset]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128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取指令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读寄存器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rs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、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rt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ALU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加运算</a:t>
                      </a: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EA=(rs)+offset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写存储器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10000"/>
                        <a:lumOff val="9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01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latin typeface="Arial" charset="0"/>
              </a:rPr>
              <a:t>（</a:t>
            </a:r>
            <a:r>
              <a:rPr lang="en-US" altLang="zh-CN" sz="2400" dirty="0">
                <a:latin typeface="Arial" charset="0"/>
              </a:rPr>
              <a:t>2</a:t>
            </a:r>
            <a:r>
              <a:rPr lang="zh-CN" altLang="en-US" sz="2400" dirty="0">
                <a:latin typeface="Arial" charset="0"/>
              </a:rPr>
              <a:t>） </a:t>
            </a:r>
            <a:r>
              <a:rPr lang="en-US" altLang="zh-CN" sz="2400" dirty="0">
                <a:latin typeface="Arial" charset="0"/>
              </a:rPr>
              <a:t>I</a:t>
            </a:r>
            <a:r>
              <a:rPr lang="zh-CN" altLang="en-US" sz="2400" dirty="0">
                <a:latin typeface="Arial" charset="0"/>
              </a:rPr>
              <a:t>型指令</a:t>
            </a:r>
            <a:r>
              <a:rPr lang="zh-CN" altLang="en-US" sz="2400" dirty="0" smtClean="0">
                <a:latin typeface="Arial" charset="0"/>
              </a:rPr>
              <a:t>（立即数运算指令</a:t>
            </a:r>
            <a:r>
              <a:rPr lang="zh-CN" altLang="en-US" sz="2400" dirty="0">
                <a:latin typeface="Arial" charset="0"/>
              </a:rPr>
              <a:t>）   </a:t>
            </a:r>
            <a:r>
              <a:rPr lang="en-US" altLang="zh-CN" sz="24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>
                <a:solidFill>
                  <a:srgbClr val="FFFF66"/>
                </a:solidFill>
                <a:latin typeface="Arial" charset="0"/>
              </a:rPr>
              <a:t>部件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solidFill>
                  <a:srgbClr val="FF0000"/>
                </a:solidFill>
              </a:rPr>
              <a:t>I</a:t>
            </a:r>
            <a:r>
              <a:rPr lang="zh-CN" altLang="en-US" dirty="0">
                <a:solidFill>
                  <a:srgbClr val="FF0000"/>
                </a:solidFill>
              </a:rPr>
              <a:t>型</a:t>
            </a:r>
            <a:r>
              <a:rPr lang="zh-CN" altLang="zh-CN" dirty="0">
                <a:solidFill>
                  <a:srgbClr val="FF0000"/>
                </a:solidFill>
              </a:rPr>
              <a:t>与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zh-CN" dirty="0" smtClean="0">
                <a:solidFill>
                  <a:srgbClr val="FF0000"/>
                </a:solidFill>
              </a:rPr>
              <a:t>型</a:t>
            </a:r>
            <a:r>
              <a:rPr lang="zh-CN" altLang="en-US" dirty="0" smtClean="0">
                <a:solidFill>
                  <a:srgbClr val="FF0000"/>
                </a:solidFill>
              </a:rPr>
              <a:t>运算</a:t>
            </a:r>
            <a:r>
              <a:rPr lang="zh-CN" altLang="zh-CN" dirty="0" smtClean="0">
                <a:solidFill>
                  <a:srgbClr val="FF0000"/>
                </a:solidFill>
              </a:rPr>
              <a:t>指令</a:t>
            </a:r>
            <a:r>
              <a:rPr lang="zh-CN" altLang="zh-CN" dirty="0">
                <a:solidFill>
                  <a:srgbClr val="FF0000"/>
                </a:solidFill>
              </a:rPr>
              <a:t>有明显不同：</a:t>
            </a:r>
            <a:endParaRPr lang="en-US" altLang="zh-CN" dirty="0">
              <a:solidFill>
                <a:srgbClr val="FF0000"/>
              </a:solidFill>
            </a:endParaRPr>
          </a:p>
          <a:p>
            <a:pPr marL="914400" lvl="1" indent="-457200" eaLnBrk="1" hangingPunct="1"/>
            <a:r>
              <a:rPr lang="zh-CN" altLang="zh-CN" b="1" dirty="0"/>
              <a:t>没有</a:t>
            </a:r>
            <a:r>
              <a:rPr lang="en-US" altLang="zh-CN" b="1" dirty="0" err="1"/>
              <a:t>rd</a:t>
            </a:r>
            <a:r>
              <a:rPr lang="zh-CN" altLang="zh-CN" b="1" dirty="0"/>
              <a:t>寄存器，使用</a:t>
            </a:r>
            <a:r>
              <a:rPr lang="en-US" altLang="zh-CN" b="1" dirty="0" err="1"/>
              <a:t>rt</a:t>
            </a:r>
            <a:r>
              <a:rPr lang="zh-CN" altLang="zh-CN" b="1" dirty="0"/>
              <a:t>作为目的寄存器</a:t>
            </a:r>
            <a:r>
              <a:rPr lang="zh-CN" altLang="zh-CN" b="1" dirty="0" smtClean="0"/>
              <a:t>；</a:t>
            </a:r>
            <a:endParaRPr lang="en-US" altLang="zh-CN" b="1" dirty="0"/>
          </a:p>
          <a:p>
            <a:pPr marL="914400" lvl="1" indent="-457200" eaLnBrk="1" hangingPunct="1"/>
            <a:r>
              <a:rPr lang="zh-CN" altLang="zh-CN" b="1" dirty="0"/>
              <a:t>源操作数有一个为立即数，位于指令的低</a:t>
            </a:r>
            <a:r>
              <a:rPr lang="en-US" altLang="zh-CN" b="1" dirty="0"/>
              <a:t>16</a:t>
            </a:r>
            <a:r>
              <a:rPr lang="zh-CN" altLang="zh-CN" b="1" dirty="0"/>
              <a:t>位</a:t>
            </a:r>
            <a:r>
              <a:rPr lang="zh-CN" altLang="zh-CN" b="1" dirty="0" smtClean="0"/>
              <a:t>。</a:t>
            </a:r>
            <a:endParaRPr lang="en-US" altLang="zh-CN" sz="2400" dirty="0" smtClean="0"/>
          </a:p>
          <a:p>
            <a:r>
              <a:rPr lang="zh-CN" altLang="en-US" dirty="0" smtClean="0"/>
              <a:t>增加部件：</a:t>
            </a:r>
            <a:endParaRPr lang="en-US" altLang="zh-CN" dirty="0" smtClean="0"/>
          </a:p>
          <a:p>
            <a:pPr lvl="1" eaLnBrk="1" hangingPunct="1"/>
            <a:r>
              <a:rPr lang="en-US" altLang="zh-CN" b="1" dirty="0" smtClean="0">
                <a:solidFill>
                  <a:srgbClr val="0000FF"/>
                </a:solidFill>
              </a:rPr>
              <a:t>(1)</a:t>
            </a:r>
            <a:r>
              <a:rPr lang="zh-CN" altLang="en-US" b="1" dirty="0" smtClean="0">
                <a:solidFill>
                  <a:srgbClr val="0000FF"/>
                </a:solidFill>
              </a:rPr>
              <a:t>设置</a:t>
            </a:r>
            <a:r>
              <a:rPr lang="zh-CN" altLang="en-US" b="1" dirty="0">
                <a:solidFill>
                  <a:srgbClr val="0000FF"/>
                </a:solidFill>
              </a:rPr>
              <a:t>一个二选一数据选择</a:t>
            </a:r>
            <a:r>
              <a:rPr lang="zh-CN" altLang="en-US" b="1" dirty="0" smtClean="0">
                <a:solidFill>
                  <a:srgbClr val="0000FF"/>
                </a:solidFill>
              </a:rPr>
              <a:t>器</a:t>
            </a:r>
            <a:r>
              <a:rPr lang="zh-CN" altLang="en-US" b="1" dirty="0" smtClean="0"/>
              <a:t>：</a:t>
            </a:r>
            <a:r>
              <a:rPr lang="zh-CN" altLang="zh-CN" b="1" dirty="0">
                <a:solidFill>
                  <a:srgbClr val="0000FF"/>
                </a:solidFill>
              </a:rPr>
              <a:t>解决目的寄存器的</a:t>
            </a:r>
            <a:r>
              <a:rPr lang="zh-CN" altLang="zh-CN" b="1" dirty="0" smtClean="0">
                <a:solidFill>
                  <a:srgbClr val="0000FF"/>
                </a:solidFill>
              </a:rPr>
              <a:t>可选性</a:t>
            </a:r>
            <a:r>
              <a:rPr lang="zh-CN" altLang="en-US" b="1" dirty="0" smtClean="0"/>
              <a:t>，控制信号</a:t>
            </a:r>
            <a:r>
              <a:rPr lang="zh-CN" altLang="en-US" b="1" dirty="0"/>
              <a:t>为</a:t>
            </a:r>
            <a:r>
              <a:rPr lang="en-US" altLang="zh-CN" b="1" dirty="0" err="1">
                <a:solidFill>
                  <a:srgbClr val="FF0000"/>
                </a:solidFill>
              </a:rPr>
              <a:t>rd_rt_s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endParaRPr lang="zh-CN" altLang="en-US" b="1" dirty="0"/>
          </a:p>
          <a:p>
            <a:pPr lvl="2"/>
            <a:r>
              <a:rPr lang="zh-CN" altLang="zh-CN" sz="2000" b="1" dirty="0">
                <a:solidFill>
                  <a:srgbClr val="FF0000"/>
                </a:solidFill>
              </a:rPr>
              <a:t>当</a:t>
            </a:r>
            <a:r>
              <a:rPr lang="en-US" altLang="zh-CN" sz="2000" b="1" dirty="0" err="1">
                <a:solidFill>
                  <a:srgbClr val="FF0000"/>
                </a:solidFill>
              </a:rPr>
              <a:t>rd_rt_s</a:t>
            </a:r>
            <a:r>
              <a:rPr lang="en-US" altLang="zh-CN" sz="2000" b="1" dirty="0">
                <a:solidFill>
                  <a:srgbClr val="FF0000"/>
                </a:solidFill>
              </a:rPr>
              <a:t>=0</a:t>
            </a:r>
            <a:r>
              <a:rPr lang="zh-CN" altLang="zh-CN" sz="2000" b="1" dirty="0"/>
              <a:t>，将指令的</a:t>
            </a:r>
            <a:r>
              <a:rPr lang="en-US" altLang="zh-CN" sz="2000" b="1" dirty="0" err="1">
                <a:solidFill>
                  <a:srgbClr val="FF0000"/>
                </a:solidFill>
              </a:rPr>
              <a:t>rd</a:t>
            </a:r>
            <a:r>
              <a:rPr lang="zh-CN" altLang="zh-CN" sz="2000" b="1" dirty="0">
                <a:solidFill>
                  <a:srgbClr val="FF0000"/>
                </a:solidFill>
              </a:rPr>
              <a:t>字段</a:t>
            </a:r>
            <a:r>
              <a:rPr lang="zh-CN" altLang="zh-CN" sz="2000" b="1" dirty="0"/>
              <a:t>送写地址</a:t>
            </a:r>
            <a:r>
              <a:rPr lang="en-US" altLang="zh-CN" sz="2000" b="1" dirty="0" err="1"/>
              <a:t>W_Addr</a:t>
            </a:r>
            <a:r>
              <a:rPr lang="zh-CN" altLang="zh-CN" sz="2000" b="1" dirty="0"/>
              <a:t>；</a:t>
            </a:r>
            <a:endParaRPr lang="en-US" altLang="zh-CN" sz="2000" b="1" dirty="0"/>
          </a:p>
          <a:p>
            <a:pPr lvl="2"/>
            <a:r>
              <a:rPr lang="zh-CN" altLang="zh-CN" sz="2000" b="1" dirty="0">
                <a:solidFill>
                  <a:srgbClr val="FF0000"/>
                </a:solidFill>
              </a:rPr>
              <a:t>当</a:t>
            </a:r>
            <a:r>
              <a:rPr lang="en-US" altLang="zh-CN" sz="2000" b="1" dirty="0" err="1">
                <a:solidFill>
                  <a:srgbClr val="FF0000"/>
                </a:solidFill>
              </a:rPr>
              <a:t>rd_rt_s</a:t>
            </a:r>
            <a:r>
              <a:rPr lang="en-US" altLang="zh-CN" sz="2000" b="1" dirty="0">
                <a:solidFill>
                  <a:srgbClr val="FF0000"/>
                </a:solidFill>
              </a:rPr>
              <a:t>=1</a:t>
            </a:r>
            <a:r>
              <a:rPr lang="zh-CN" altLang="zh-CN" sz="2000" b="1" dirty="0"/>
              <a:t>，将指令的</a:t>
            </a:r>
            <a:r>
              <a:rPr lang="en-US" altLang="zh-CN" sz="2000" b="1" dirty="0" err="1">
                <a:solidFill>
                  <a:srgbClr val="FF0000"/>
                </a:solidFill>
              </a:rPr>
              <a:t>rt</a:t>
            </a:r>
            <a:r>
              <a:rPr lang="zh-CN" altLang="zh-CN" sz="2000" b="1" dirty="0">
                <a:solidFill>
                  <a:srgbClr val="FF0000"/>
                </a:solidFill>
              </a:rPr>
              <a:t>字段</a:t>
            </a:r>
            <a:r>
              <a:rPr lang="zh-CN" altLang="zh-CN" sz="2000" b="1" dirty="0"/>
              <a:t>送写地址</a:t>
            </a:r>
            <a:r>
              <a:rPr lang="en-US" altLang="zh-CN" sz="2000" b="1" dirty="0" err="1"/>
              <a:t>W_Addr</a:t>
            </a:r>
            <a:r>
              <a:rPr lang="zh-CN" altLang="zh-CN" sz="2000" b="1" dirty="0" smtClean="0"/>
              <a:t>。</a:t>
            </a:r>
            <a:endParaRPr lang="en-US" altLang="zh-CN" sz="2000" b="1" dirty="0" smtClean="0"/>
          </a:p>
          <a:p>
            <a:pPr marL="914400" lvl="2" indent="0">
              <a:buNone/>
            </a:pPr>
            <a:endParaRPr lang="en-US" altLang="zh-CN" sz="2000" b="1" dirty="0"/>
          </a:p>
          <a:p>
            <a:pPr marL="914400" lvl="2" indent="0">
              <a:buNone/>
            </a:pPr>
            <a:r>
              <a:rPr lang="pt-BR" altLang="zh-CN" sz="2000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W_Addr = (</a:t>
            </a:r>
            <a:r>
              <a:rPr lang="en-US" altLang="zh-CN" sz="2000" b="1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rd_rt_s</a:t>
            </a:r>
            <a:r>
              <a:rPr lang="pt-BR" altLang="zh-CN" sz="2000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? rt : rd;</a:t>
            </a:r>
            <a:endParaRPr lang="zh-CN" altLang="zh-CN" sz="2000" b="1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2" indent="0">
              <a:buNone/>
            </a:pPr>
            <a:endParaRPr lang="en-US" altLang="zh-CN" sz="2000" b="1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86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607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latin typeface="Arial" charset="0"/>
              </a:rPr>
              <a:t>（</a:t>
            </a:r>
            <a:r>
              <a:rPr lang="en-US" altLang="zh-CN" sz="2400" dirty="0">
                <a:latin typeface="Arial" charset="0"/>
              </a:rPr>
              <a:t>2</a:t>
            </a:r>
            <a:r>
              <a:rPr lang="zh-CN" altLang="en-US" sz="2400" dirty="0">
                <a:latin typeface="Arial" charset="0"/>
              </a:rPr>
              <a:t>） </a:t>
            </a:r>
            <a:r>
              <a:rPr lang="en-US" altLang="zh-CN" sz="2400" dirty="0">
                <a:latin typeface="Arial" charset="0"/>
              </a:rPr>
              <a:t>I</a:t>
            </a:r>
            <a:r>
              <a:rPr lang="zh-CN" altLang="en-US" sz="2400" dirty="0">
                <a:latin typeface="Arial" charset="0"/>
              </a:rPr>
              <a:t>型指令</a:t>
            </a:r>
            <a:r>
              <a:rPr lang="zh-CN" altLang="en-US" sz="2400" dirty="0" smtClean="0">
                <a:latin typeface="Arial" charset="0"/>
              </a:rPr>
              <a:t>（立即数运算指令</a:t>
            </a:r>
            <a:r>
              <a:rPr lang="zh-CN" altLang="en-US" sz="2400" dirty="0">
                <a:latin typeface="Arial" charset="0"/>
              </a:rPr>
              <a:t>）   </a:t>
            </a:r>
            <a:r>
              <a:rPr lang="en-US" altLang="zh-CN" sz="24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>
                <a:solidFill>
                  <a:srgbClr val="FFFF66"/>
                </a:solidFill>
                <a:latin typeface="Arial" charset="0"/>
              </a:rPr>
              <a:t>部件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6325"/>
            <a:ext cx="8435280" cy="5248275"/>
          </a:xfrm>
        </p:spPr>
        <p:txBody>
          <a:bodyPr/>
          <a:lstStyle/>
          <a:p>
            <a:pPr eaLnBrk="1" hangingPunct="1"/>
            <a:r>
              <a:rPr lang="en-US" altLang="zh-CN" dirty="0">
                <a:solidFill>
                  <a:srgbClr val="FF0000"/>
                </a:solidFill>
              </a:rPr>
              <a:t>I</a:t>
            </a:r>
            <a:r>
              <a:rPr lang="zh-CN" altLang="en-US" dirty="0">
                <a:solidFill>
                  <a:srgbClr val="FF0000"/>
                </a:solidFill>
              </a:rPr>
              <a:t>型</a:t>
            </a:r>
            <a:r>
              <a:rPr lang="zh-CN" altLang="zh-CN" dirty="0">
                <a:solidFill>
                  <a:srgbClr val="FF0000"/>
                </a:solidFill>
              </a:rPr>
              <a:t>与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zh-CN" dirty="0" smtClean="0">
                <a:solidFill>
                  <a:srgbClr val="FF0000"/>
                </a:solidFill>
              </a:rPr>
              <a:t>型</a:t>
            </a:r>
            <a:r>
              <a:rPr lang="zh-CN" altLang="en-US" dirty="0" smtClean="0">
                <a:solidFill>
                  <a:srgbClr val="FF0000"/>
                </a:solidFill>
              </a:rPr>
              <a:t>运算</a:t>
            </a:r>
            <a:r>
              <a:rPr lang="zh-CN" altLang="zh-CN" dirty="0" smtClean="0">
                <a:solidFill>
                  <a:srgbClr val="FF0000"/>
                </a:solidFill>
              </a:rPr>
              <a:t>指令</a:t>
            </a:r>
            <a:r>
              <a:rPr lang="zh-CN" altLang="zh-CN" dirty="0">
                <a:solidFill>
                  <a:srgbClr val="FF0000"/>
                </a:solidFill>
              </a:rPr>
              <a:t>有明显不同：</a:t>
            </a:r>
            <a:endParaRPr lang="en-US" altLang="zh-CN" dirty="0">
              <a:solidFill>
                <a:srgbClr val="FF0000"/>
              </a:solidFill>
            </a:endParaRPr>
          </a:p>
          <a:p>
            <a:pPr marL="914400" lvl="1" indent="-457200" eaLnBrk="1" hangingPunct="1"/>
            <a:r>
              <a:rPr lang="zh-CN" altLang="zh-CN" b="1" dirty="0"/>
              <a:t>没有</a:t>
            </a:r>
            <a:r>
              <a:rPr lang="en-US" altLang="zh-CN" b="1" dirty="0" err="1"/>
              <a:t>rd</a:t>
            </a:r>
            <a:r>
              <a:rPr lang="zh-CN" altLang="zh-CN" b="1" dirty="0"/>
              <a:t>寄存器，使用</a:t>
            </a:r>
            <a:r>
              <a:rPr lang="en-US" altLang="zh-CN" b="1" dirty="0" err="1"/>
              <a:t>rt</a:t>
            </a:r>
            <a:r>
              <a:rPr lang="zh-CN" altLang="zh-CN" b="1" dirty="0"/>
              <a:t>作为目的寄存器</a:t>
            </a:r>
            <a:r>
              <a:rPr lang="zh-CN" altLang="zh-CN" b="1" dirty="0" smtClean="0"/>
              <a:t>；</a:t>
            </a:r>
            <a:endParaRPr lang="en-US" altLang="zh-CN" b="1" dirty="0"/>
          </a:p>
          <a:p>
            <a:pPr marL="914400" lvl="1" indent="-457200" eaLnBrk="1" hangingPunct="1"/>
            <a:r>
              <a:rPr lang="zh-CN" altLang="zh-CN" b="1" dirty="0"/>
              <a:t>源操作数有一个为立即数，位于指令的低</a:t>
            </a:r>
            <a:r>
              <a:rPr lang="en-US" altLang="zh-CN" b="1" dirty="0"/>
              <a:t>16</a:t>
            </a:r>
            <a:r>
              <a:rPr lang="zh-CN" altLang="zh-CN" b="1" dirty="0"/>
              <a:t>位</a:t>
            </a:r>
            <a:r>
              <a:rPr lang="zh-CN" altLang="zh-CN" b="1" dirty="0" smtClean="0"/>
              <a:t>。</a:t>
            </a:r>
            <a:endParaRPr lang="en-US" altLang="zh-CN" sz="2400" dirty="0" smtClean="0"/>
          </a:p>
          <a:p>
            <a:r>
              <a:rPr lang="zh-CN" altLang="en-US" dirty="0" smtClean="0"/>
              <a:t>增加部件：</a:t>
            </a:r>
            <a:endParaRPr lang="en-US" altLang="zh-CN" dirty="0" smtClean="0"/>
          </a:p>
          <a:p>
            <a:pPr lvl="1"/>
            <a:r>
              <a:rPr lang="en-US" altLang="zh-CN" b="1" dirty="0" smtClean="0">
                <a:solidFill>
                  <a:srgbClr val="0000FF"/>
                </a:solidFill>
              </a:rPr>
              <a:t>(2)</a:t>
            </a:r>
            <a:r>
              <a:rPr lang="zh-CN" altLang="zh-CN" b="1" dirty="0" smtClean="0">
                <a:solidFill>
                  <a:srgbClr val="0000FF"/>
                </a:solidFill>
              </a:rPr>
              <a:t>扩展</a:t>
            </a:r>
            <a:r>
              <a:rPr lang="en-US" altLang="zh-CN" b="1" dirty="0">
                <a:solidFill>
                  <a:srgbClr val="0000FF"/>
                </a:solidFill>
              </a:rPr>
              <a:t>16</a:t>
            </a:r>
            <a:r>
              <a:rPr lang="zh-CN" altLang="zh-CN" b="1" dirty="0">
                <a:solidFill>
                  <a:srgbClr val="0000FF"/>
                </a:solidFill>
              </a:rPr>
              <a:t>位的立即数</a:t>
            </a:r>
            <a:r>
              <a:rPr lang="en-US" altLang="zh-CN" b="1" dirty="0" err="1" smtClean="0">
                <a:solidFill>
                  <a:srgbClr val="0000FF"/>
                </a:solidFill>
              </a:rPr>
              <a:t>imm</a:t>
            </a:r>
            <a:r>
              <a:rPr lang="zh-CN" altLang="en-US" b="1" dirty="0" smtClean="0">
                <a:solidFill>
                  <a:srgbClr val="0000FF"/>
                </a:solidFill>
              </a:rPr>
              <a:t>为</a:t>
            </a:r>
            <a:r>
              <a:rPr lang="en-US" altLang="zh-CN" b="1" dirty="0" smtClean="0">
                <a:solidFill>
                  <a:srgbClr val="0000FF"/>
                </a:solidFill>
              </a:rPr>
              <a:t>32</a:t>
            </a:r>
            <a:r>
              <a:rPr lang="zh-CN" altLang="en-US" b="1" dirty="0" smtClean="0">
                <a:solidFill>
                  <a:srgbClr val="0000FF"/>
                </a:solidFill>
              </a:rPr>
              <a:t>位</a:t>
            </a:r>
            <a:r>
              <a:rPr lang="zh-CN" altLang="en-US" b="1" dirty="0" smtClean="0"/>
              <a:t>：</a:t>
            </a:r>
            <a:r>
              <a:rPr lang="zh-CN" altLang="zh-CN" b="1" dirty="0" smtClean="0"/>
              <a:t>设置</a:t>
            </a:r>
            <a:r>
              <a:rPr lang="zh-CN" altLang="en-US" b="1" dirty="0" smtClean="0"/>
              <a:t>控制信号</a:t>
            </a:r>
            <a:r>
              <a:rPr lang="en-US" altLang="zh-CN" b="1" dirty="0" err="1" smtClean="0"/>
              <a:t>imm_s</a:t>
            </a:r>
            <a:r>
              <a:rPr lang="zh-CN" altLang="zh-CN" b="1" dirty="0"/>
              <a:t>来</a:t>
            </a:r>
            <a:r>
              <a:rPr lang="zh-CN" altLang="zh-CN" b="1" dirty="0" smtClean="0"/>
              <a:t>控制两种</a:t>
            </a:r>
            <a:r>
              <a:rPr lang="zh-CN" altLang="zh-CN" b="1" dirty="0"/>
              <a:t>扩展：</a:t>
            </a:r>
            <a:endParaRPr lang="zh-CN" altLang="en-US" sz="2000" b="1" dirty="0"/>
          </a:p>
          <a:p>
            <a:pPr lvl="2"/>
            <a:r>
              <a:rPr lang="en-US" altLang="zh-CN" sz="2000" b="1" dirty="0" err="1">
                <a:solidFill>
                  <a:srgbClr val="FF0000"/>
                </a:solidFill>
              </a:rPr>
              <a:t>imm_s</a:t>
            </a:r>
            <a:r>
              <a:rPr lang="en-US" altLang="zh-CN" sz="2000" b="1" dirty="0">
                <a:solidFill>
                  <a:srgbClr val="FF0000"/>
                </a:solidFill>
              </a:rPr>
              <a:t>=1</a:t>
            </a:r>
            <a:r>
              <a:rPr lang="zh-CN" altLang="zh-CN" sz="2000" b="1" dirty="0"/>
              <a:t>，</a:t>
            </a:r>
            <a:r>
              <a:rPr lang="zh-CN" altLang="zh-CN" sz="2000" b="1" dirty="0">
                <a:solidFill>
                  <a:srgbClr val="00B050"/>
                </a:solidFill>
              </a:rPr>
              <a:t>符号扩展</a:t>
            </a:r>
            <a:r>
              <a:rPr lang="zh-CN" altLang="zh-CN" sz="2000" b="1" dirty="0"/>
              <a:t>；</a:t>
            </a:r>
            <a:endParaRPr lang="zh-CN" altLang="en-US" sz="2000" b="1" dirty="0"/>
          </a:p>
          <a:p>
            <a:pPr lvl="2"/>
            <a:r>
              <a:rPr lang="en-US" altLang="zh-CN" sz="2000" b="1" dirty="0" err="1">
                <a:solidFill>
                  <a:srgbClr val="FF0000"/>
                </a:solidFill>
              </a:rPr>
              <a:t>imm_s</a:t>
            </a:r>
            <a:r>
              <a:rPr lang="en-US" altLang="zh-CN" sz="2000" b="1" dirty="0">
                <a:solidFill>
                  <a:srgbClr val="FF0000"/>
                </a:solidFill>
              </a:rPr>
              <a:t>=0</a:t>
            </a:r>
            <a:r>
              <a:rPr lang="zh-CN" altLang="zh-CN" sz="2000" b="1" dirty="0"/>
              <a:t>，</a:t>
            </a:r>
            <a:r>
              <a:rPr lang="zh-CN" altLang="zh-CN" sz="2000" b="1" dirty="0">
                <a:solidFill>
                  <a:srgbClr val="00B050"/>
                </a:solidFill>
              </a:rPr>
              <a:t>则</a:t>
            </a:r>
            <a:r>
              <a:rPr lang="en-US" altLang="zh-CN" sz="2000" b="1" dirty="0">
                <a:solidFill>
                  <a:srgbClr val="00B050"/>
                </a:solidFill>
              </a:rPr>
              <a:t>0</a:t>
            </a:r>
            <a:r>
              <a:rPr lang="zh-CN" altLang="zh-CN" sz="2000" b="1" dirty="0">
                <a:solidFill>
                  <a:srgbClr val="00B050"/>
                </a:solidFill>
              </a:rPr>
              <a:t>扩展</a:t>
            </a:r>
            <a:r>
              <a:rPr lang="zh-CN" altLang="zh-CN" sz="2000" b="1" dirty="0" smtClean="0">
                <a:solidFill>
                  <a:srgbClr val="00B050"/>
                </a:solidFill>
              </a:rPr>
              <a:t>。</a:t>
            </a:r>
            <a:endParaRPr lang="en-US" altLang="zh-CN" sz="2000" b="1" dirty="0" smtClean="0">
              <a:solidFill>
                <a:srgbClr val="00B050"/>
              </a:solidFill>
            </a:endParaRPr>
          </a:p>
          <a:p>
            <a:pPr marL="114300" indent="0">
              <a:buNone/>
            </a:pPr>
            <a:endParaRPr lang="en-US" altLang="zh-CN" sz="2000" dirty="0" smtClean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>
              <a:buNone/>
            </a:pPr>
            <a:endParaRPr lang="en-US" altLang="zh-CN" sz="2000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0">
              <a:buNone/>
            </a:pPr>
            <a:r>
              <a:rPr lang="en-US" altLang="zh-CN" sz="2000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</a:t>
            </a:r>
            <a:r>
              <a:rPr lang="en-US" altLang="zh-CN" sz="2000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imm_data</a:t>
            </a:r>
            <a:r>
              <a:rPr lang="en-US" altLang="zh-CN" sz="2000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=(</a:t>
            </a:r>
            <a:r>
              <a:rPr lang="en-US" altLang="zh-CN" sz="2000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imm_s</a:t>
            </a:r>
            <a:r>
              <a:rPr lang="en-US" altLang="zh-CN" sz="2000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altLang="zh-CN" sz="2000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?{{16{</a:t>
            </a:r>
            <a:r>
              <a:rPr lang="en-US" altLang="zh-CN" sz="2000" dirty="0" err="1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</a:t>
            </a:r>
            <a:r>
              <a:rPr lang="en-US" altLang="zh-CN" sz="2000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[15]}},</a:t>
            </a:r>
            <a:r>
              <a:rPr lang="en-US" altLang="zh-CN" sz="2000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</a:t>
            </a:r>
            <a:r>
              <a:rPr lang="en-US" altLang="zh-CN" sz="2000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altLang="zh-CN" sz="2000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:{{16{1’b0}},</a:t>
            </a:r>
            <a:r>
              <a:rPr lang="en-US" altLang="zh-CN" sz="2000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</a:t>
            </a:r>
            <a:r>
              <a:rPr lang="en-US" altLang="zh-CN" sz="2000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};</a:t>
            </a:r>
          </a:p>
          <a:p>
            <a:pPr lvl="2"/>
            <a:endParaRPr lang="en-US" altLang="zh-CN" sz="2000" b="1" dirty="0">
              <a:solidFill>
                <a:srgbClr val="00B050"/>
              </a:solidFill>
            </a:endParaRPr>
          </a:p>
          <a:p>
            <a:pPr lvl="1"/>
            <a:endParaRPr lang="zh-CN" altLang="en-US" sz="20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87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843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latin typeface="Arial" charset="0"/>
              </a:rPr>
              <a:t>（</a:t>
            </a:r>
            <a:r>
              <a:rPr lang="en-US" altLang="zh-CN" sz="2400" dirty="0">
                <a:latin typeface="Arial" charset="0"/>
              </a:rPr>
              <a:t>2</a:t>
            </a:r>
            <a:r>
              <a:rPr lang="zh-CN" altLang="en-US" sz="2400" dirty="0">
                <a:latin typeface="Arial" charset="0"/>
              </a:rPr>
              <a:t>） </a:t>
            </a:r>
            <a:r>
              <a:rPr lang="en-US" altLang="zh-CN" sz="2400" dirty="0">
                <a:latin typeface="Arial" charset="0"/>
              </a:rPr>
              <a:t>I</a:t>
            </a:r>
            <a:r>
              <a:rPr lang="zh-CN" altLang="en-US" sz="2400" dirty="0">
                <a:latin typeface="Arial" charset="0"/>
              </a:rPr>
              <a:t>型指令</a:t>
            </a:r>
            <a:r>
              <a:rPr lang="zh-CN" altLang="en-US" sz="2400" dirty="0" smtClean="0">
                <a:latin typeface="Arial" charset="0"/>
              </a:rPr>
              <a:t>（立即数运算指令</a:t>
            </a:r>
            <a:r>
              <a:rPr lang="zh-CN" altLang="en-US" sz="2400" dirty="0">
                <a:latin typeface="Arial" charset="0"/>
              </a:rPr>
              <a:t>）   </a:t>
            </a:r>
            <a:r>
              <a:rPr lang="en-US" altLang="zh-CN" sz="24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>
                <a:solidFill>
                  <a:srgbClr val="FFFF66"/>
                </a:solidFill>
                <a:latin typeface="Arial" charset="0"/>
              </a:rPr>
              <a:t>部件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solidFill>
                  <a:srgbClr val="FF0000"/>
                </a:solidFill>
              </a:rPr>
              <a:t>I</a:t>
            </a:r>
            <a:r>
              <a:rPr lang="zh-CN" altLang="en-US" dirty="0">
                <a:solidFill>
                  <a:srgbClr val="FF0000"/>
                </a:solidFill>
              </a:rPr>
              <a:t>型</a:t>
            </a:r>
            <a:r>
              <a:rPr lang="zh-CN" altLang="zh-CN" dirty="0">
                <a:solidFill>
                  <a:srgbClr val="FF0000"/>
                </a:solidFill>
              </a:rPr>
              <a:t>与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zh-CN" dirty="0" smtClean="0">
                <a:solidFill>
                  <a:srgbClr val="FF0000"/>
                </a:solidFill>
              </a:rPr>
              <a:t>型</a:t>
            </a:r>
            <a:r>
              <a:rPr lang="zh-CN" altLang="en-US" dirty="0" smtClean="0">
                <a:solidFill>
                  <a:srgbClr val="FF0000"/>
                </a:solidFill>
              </a:rPr>
              <a:t>运算</a:t>
            </a:r>
            <a:r>
              <a:rPr lang="zh-CN" altLang="zh-CN" dirty="0" smtClean="0">
                <a:solidFill>
                  <a:srgbClr val="FF0000"/>
                </a:solidFill>
              </a:rPr>
              <a:t>指令</a:t>
            </a:r>
            <a:r>
              <a:rPr lang="zh-CN" altLang="zh-CN" dirty="0">
                <a:solidFill>
                  <a:srgbClr val="FF0000"/>
                </a:solidFill>
              </a:rPr>
              <a:t>有明显不同：</a:t>
            </a:r>
            <a:endParaRPr lang="en-US" altLang="zh-CN" dirty="0">
              <a:solidFill>
                <a:srgbClr val="FF0000"/>
              </a:solidFill>
            </a:endParaRPr>
          </a:p>
          <a:p>
            <a:pPr marL="914400" lvl="1" indent="-457200" eaLnBrk="1" hangingPunct="1"/>
            <a:r>
              <a:rPr lang="zh-CN" altLang="zh-CN" b="1" dirty="0"/>
              <a:t>没有</a:t>
            </a:r>
            <a:r>
              <a:rPr lang="en-US" altLang="zh-CN" b="1" dirty="0" err="1"/>
              <a:t>rd</a:t>
            </a:r>
            <a:r>
              <a:rPr lang="zh-CN" altLang="zh-CN" b="1" dirty="0"/>
              <a:t>寄存器，使用</a:t>
            </a:r>
            <a:r>
              <a:rPr lang="en-US" altLang="zh-CN" b="1" dirty="0" err="1"/>
              <a:t>rt</a:t>
            </a:r>
            <a:r>
              <a:rPr lang="zh-CN" altLang="zh-CN" b="1" dirty="0"/>
              <a:t>作为目的寄存器</a:t>
            </a:r>
            <a:r>
              <a:rPr lang="zh-CN" altLang="zh-CN" b="1" dirty="0" smtClean="0"/>
              <a:t>；</a:t>
            </a:r>
            <a:endParaRPr lang="en-US" altLang="zh-CN" b="1" dirty="0"/>
          </a:p>
          <a:p>
            <a:pPr marL="914400" lvl="1" indent="-457200" eaLnBrk="1" hangingPunct="1"/>
            <a:r>
              <a:rPr lang="zh-CN" altLang="zh-CN" b="1" dirty="0"/>
              <a:t>源操作数有一个为立即数，位于指令的低</a:t>
            </a:r>
            <a:r>
              <a:rPr lang="en-US" altLang="zh-CN" b="1" dirty="0"/>
              <a:t>16</a:t>
            </a:r>
            <a:r>
              <a:rPr lang="zh-CN" altLang="zh-CN" b="1" dirty="0"/>
              <a:t>位</a:t>
            </a:r>
            <a:r>
              <a:rPr lang="zh-CN" altLang="zh-CN" b="1" dirty="0" smtClean="0"/>
              <a:t>。</a:t>
            </a:r>
            <a:endParaRPr lang="en-US" altLang="zh-CN" sz="2400" dirty="0" smtClean="0"/>
          </a:p>
          <a:p>
            <a:r>
              <a:rPr lang="zh-CN" altLang="en-US" dirty="0" smtClean="0"/>
              <a:t>增加部件：</a:t>
            </a:r>
            <a:endParaRPr lang="en-US" altLang="zh-CN" dirty="0" smtClean="0"/>
          </a:p>
          <a:p>
            <a:pPr lvl="1"/>
            <a:r>
              <a:rPr lang="en-US" altLang="zh-CN" b="1" dirty="0" smtClean="0">
                <a:solidFill>
                  <a:srgbClr val="0000FF"/>
                </a:solidFill>
              </a:rPr>
              <a:t>(3)</a:t>
            </a:r>
            <a:r>
              <a:rPr lang="zh-CN" altLang="zh-CN" b="1" dirty="0" smtClean="0">
                <a:solidFill>
                  <a:srgbClr val="0000FF"/>
                </a:solidFill>
              </a:rPr>
              <a:t>设置</a:t>
            </a:r>
            <a:r>
              <a:rPr lang="zh-CN" altLang="zh-CN" b="1" dirty="0">
                <a:solidFill>
                  <a:srgbClr val="0000FF"/>
                </a:solidFill>
              </a:rPr>
              <a:t>二选一数据选择</a:t>
            </a:r>
            <a:r>
              <a:rPr lang="zh-CN" altLang="zh-CN" b="1" dirty="0" smtClean="0">
                <a:solidFill>
                  <a:srgbClr val="0000FF"/>
                </a:solidFill>
              </a:rPr>
              <a:t>器</a:t>
            </a:r>
            <a:r>
              <a:rPr lang="zh-CN" altLang="en-US" b="1" dirty="0" smtClean="0">
                <a:solidFill>
                  <a:srgbClr val="0000FF"/>
                </a:solidFill>
              </a:rPr>
              <a:t>：</a:t>
            </a:r>
            <a:r>
              <a:rPr lang="zh-CN" altLang="en-US" b="1" dirty="0">
                <a:solidFill>
                  <a:srgbClr val="0000FF"/>
                </a:solidFill>
              </a:rPr>
              <a:t>解决</a:t>
            </a:r>
            <a:r>
              <a:rPr lang="en-US" altLang="zh-CN" b="1" dirty="0" smtClean="0">
                <a:solidFill>
                  <a:srgbClr val="0000FF"/>
                </a:solidFill>
              </a:rPr>
              <a:t>ALU</a:t>
            </a:r>
            <a:r>
              <a:rPr lang="zh-CN" altLang="zh-CN" b="1" dirty="0">
                <a:solidFill>
                  <a:srgbClr val="0000FF"/>
                </a:solidFill>
              </a:rPr>
              <a:t>的输入数据</a:t>
            </a:r>
            <a:r>
              <a:rPr lang="en-US" altLang="zh-CN" b="1" dirty="0">
                <a:solidFill>
                  <a:srgbClr val="0000FF"/>
                </a:solidFill>
              </a:rPr>
              <a:t>B</a:t>
            </a:r>
            <a:r>
              <a:rPr lang="zh-CN" altLang="zh-CN" b="1" dirty="0">
                <a:solidFill>
                  <a:srgbClr val="0000FF"/>
                </a:solidFill>
              </a:rPr>
              <a:t>端</a:t>
            </a:r>
            <a:r>
              <a:rPr lang="zh-CN" altLang="en-US" b="1" dirty="0">
                <a:solidFill>
                  <a:srgbClr val="0000FF"/>
                </a:solidFill>
              </a:rPr>
              <a:t>的数据</a:t>
            </a:r>
            <a:r>
              <a:rPr lang="zh-CN" altLang="zh-CN" b="1" dirty="0" smtClean="0">
                <a:solidFill>
                  <a:srgbClr val="0000FF"/>
                </a:solidFill>
              </a:rPr>
              <a:t>选择</a:t>
            </a:r>
            <a:r>
              <a:rPr lang="en-US" altLang="zh-CN" b="1" dirty="0" smtClean="0"/>
              <a:t>,</a:t>
            </a:r>
            <a:r>
              <a:rPr lang="zh-CN" altLang="en-US" b="1" dirty="0" smtClean="0">
                <a:solidFill>
                  <a:srgbClr val="FF0000"/>
                </a:solidFill>
              </a:rPr>
              <a:t>（</a:t>
            </a:r>
            <a:r>
              <a:rPr lang="zh-CN" altLang="zh-CN" b="1" dirty="0"/>
              <a:t>控制信号为</a:t>
            </a:r>
            <a:r>
              <a:rPr lang="en-US" altLang="zh-CN" b="1" dirty="0" err="1"/>
              <a:t>rt_imm_s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</a:p>
          <a:p>
            <a:pPr lvl="2"/>
            <a:r>
              <a:rPr lang="zh-CN" altLang="zh-CN" sz="2000" b="1" dirty="0" smtClean="0">
                <a:solidFill>
                  <a:srgbClr val="FF0000"/>
                </a:solidFill>
              </a:rPr>
              <a:t>当</a:t>
            </a:r>
            <a:r>
              <a:rPr lang="en-US" altLang="zh-CN" sz="2000" b="1" dirty="0" err="1">
                <a:solidFill>
                  <a:srgbClr val="FF0000"/>
                </a:solidFill>
              </a:rPr>
              <a:t>rt_imm_s</a:t>
            </a:r>
            <a:r>
              <a:rPr lang="en-US" altLang="zh-CN" sz="2000" b="1" dirty="0">
                <a:solidFill>
                  <a:srgbClr val="FF0000"/>
                </a:solidFill>
              </a:rPr>
              <a:t>=0</a:t>
            </a:r>
            <a:r>
              <a:rPr lang="zh-CN" altLang="zh-CN" sz="2000" b="1" dirty="0"/>
              <a:t>，将寄存器堆的</a:t>
            </a:r>
            <a:r>
              <a:rPr lang="en-US" altLang="zh-CN" sz="2000" b="1" dirty="0"/>
              <a:t>B</a:t>
            </a:r>
            <a:r>
              <a:rPr lang="zh-CN" altLang="zh-CN" sz="2000" b="1" dirty="0"/>
              <a:t>端口读出数据</a:t>
            </a:r>
            <a:r>
              <a:rPr lang="en-US" altLang="zh-CN" sz="2000" b="1" dirty="0" err="1"/>
              <a:t>R_Data_B</a:t>
            </a:r>
            <a:r>
              <a:rPr lang="zh-CN" altLang="zh-CN" sz="2000" b="1" dirty="0"/>
              <a:t>送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的</a:t>
            </a:r>
            <a:r>
              <a:rPr lang="en-US" altLang="zh-CN" sz="2000" b="1" dirty="0"/>
              <a:t>B</a:t>
            </a:r>
            <a:r>
              <a:rPr lang="zh-CN" altLang="zh-CN" sz="2000" b="1" dirty="0"/>
              <a:t>端</a:t>
            </a:r>
            <a:endParaRPr lang="en-US" altLang="zh-CN" sz="2000" b="1" dirty="0"/>
          </a:p>
          <a:p>
            <a:pPr lvl="2"/>
            <a:r>
              <a:rPr lang="zh-CN" altLang="zh-CN" sz="2000" b="1" dirty="0">
                <a:solidFill>
                  <a:srgbClr val="FF0000"/>
                </a:solidFill>
              </a:rPr>
              <a:t>当</a:t>
            </a:r>
            <a:r>
              <a:rPr lang="en-US" altLang="zh-CN" sz="2000" b="1" dirty="0" err="1">
                <a:solidFill>
                  <a:srgbClr val="FF0000"/>
                </a:solidFill>
              </a:rPr>
              <a:t>rt_imm_s</a:t>
            </a:r>
            <a:r>
              <a:rPr lang="en-US" altLang="zh-CN" sz="2000" b="1" dirty="0">
                <a:solidFill>
                  <a:srgbClr val="FF0000"/>
                </a:solidFill>
              </a:rPr>
              <a:t>=1</a:t>
            </a:r>
            <a:r>
              <a:rPr lang="zh-CN" altLang="zh-CN" sz="2000" b="1" dirty="0"/>
              <a:t>，将扩展好的立即数</a:t>
            </a:r>
            <a:r>
              <a:rPr lang="en-US" altLang="zh-CN" sz="2000" b="1" dirty="0" err="1"/>
              <a:t>imm_data</a:t>
            </a:r>
            <a:r>
              <a:rPr lang="zh-CN" altLang="zh-CN" sz="2000" b="1" dirty="0"/>
              <a:t>送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的</a:t>
            </a:r>
            <a:r>
              <a:rPr lang="en-US" altLang="zh-CN" sz="2000" b="1" dirty="0"/>
              <a:t>B</a:t>
            </a:r>
            <a:r>
              <a:rPr lang="zh-CN" altLang="zh-CN" sz="2000" b="1" dirty="0"/>
              <a:t>输入</a:t>
            </a:r>
            <a:r>
              <a:rPr lang="zh-CN" altLang="zh-CN" sz="2000" b="1" dirty="0" smtClean="0"/>
              <a:t>端</a:t>
            </a:r>
            <a:endParaRPr lang="en-US" altLang="zh-CN" sz="2000" b="1" dirty="0" smtClean="0"/>
          </a:p>
          <a:p>
            <a:pPr lvl="2"/>
            <a:endParaRPr lang="en-US" altLang="zh-CN" sz="2000" b="1" dirty="0"/>
          </a:p>
          <a:p>
            <a:pPr lvl="2"/>
            <a:endParaRPr lang="en-US" altLang="zh-CN" sz="2000" b="1" dirty="0" smtClean="0"/>
          </a:p>
          <a:p>
            <a:pPr marL="0" lvl="1" indent="0" algn="ctr">
              <a:buClr>
                <a:schemeClr val="hlink"/>
              </a:buClr>
              <a:buNone/>
            </a:pPr>
            <a:r>
              <a:rPr lang="en-US" altLang="zh-CN" sz="2000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ALU_B = (</a:t>
            </a:r>
            <a:r>
              <a:rPr lang="en-US" altLang="zh-CN" sz="2000" b="1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rt_imm_s</a:t>
            </a:r>
            <a:r>
              <a:rPr lang="en-US" altLang="zh-CN" sz="2000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? </a:t>
            </a:r>
            <a:r>
              <a:rPr lang="en-US" altLang="zh-CN" sz="2000" b="1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imm_data</a:t>
            </a:r>
            <a:r>
              <a:rPr lang="en-US" altLang="zh-CN" sz="2000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lang="en-US" altLang="zh-CN" sz="2000" b="1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R_Data_B</a:t>
            </a:r>
            <a:r>
              <a:rPr lang="en-US" altLang="zh-CN" sz="2000" b="1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altLang="zh-CN" sz="2000" b="1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zh-CN" altLang="en-US" sz="20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88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2790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latin typeface="Arial" charset="0"/>
              </a:rPr>
              <a:t>（</a:t>
            </a:r>
            <a:r>
              <a:rPr lang="en-US" altLang="zh-CN" sz="2400" dirty="0">
                <a:latin typeface="Arial" charset="0"/>
              </a:rPr>
              <a:t>2</a:t>
            </a:r>
            <a:r>
              <a:rPr lang="zh-CN" altLang="en-US" sz="2400" dirty="0">
                <a:latin typeface="Arial" charset="0"/>
              </a:rPr>
              <a:t>） </a:t>
            </a:r>
            <a:r>
              <a:rPr lang="en-US" altLang="zh-CN" sz="2400" dirty="0">
                <a:latin typeface="Arial" charset="0"/>
              </a:rPr>
              <a:t>I</a:t>
            </a:r>
            <a:r>
              <a:rPr lang="zh-CN" altLang="en-US" sz="2400" dirty="0">
                <a:latin typeface="Arial" charset="0"/>
              </a:rPr>
              <a:t>型指令</a:t>
            </a:r>
            <a:r>
              <a:rPr lang="zh-CN" altLang="en-US" sz="2400" dirty="0" smtClean="0">
                <a:latin typeface="Arial" charset="0"/>
              </a:rPr>
              <a:t>（立即数运算指令</a:t>
            </a:r>
            <a:r>
              <a:rPr lang="zh-CN" altLang="en-US" sz="2400" dirty="0">
                <a:latin typeface="Arial" charset="0"/>
              </a:rPr>
              <a:t>）   </a:t>
            </a:r>
            <a:r>
              <a:rPr lang="en-US" altLang="zh-CN" sz="24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 smtClean="0">
                <a:solidFill>
                  <a:srgbClr val="FFFF66"/>
                </a:solidFill>
                <a:latin typeface="Arial" charset="0"/>
              </a:rPr>
              <a:t>数据通路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>
                <a:solidFill>
                  <a:srgbClr val="FF0000"/>
                </a:solidFill>
              </a:rPr>
              <a:t>添加了</a:t>
            </a:r>
            <a:r>
              <a:rPr lang="en-US" altLang="zh-CN" dirty="0" smtClean="0">
                <a:solidFill>
                  <a:srgbClr val="FF0000"/>
                </a:solidFill>
              </a:rPr>
              <a:t>I</a:t>
            </a:r>
            <a:r>
              <a:rPr lang="zh-CN" altLang="en-US" dirty="0" smtClean="0">
                <a:solidFill>
                  <a:srgbClr val="FF0000"/>
                </a:solidFill>
              </a:rPr>
              <a:t>型运算</a:t>
            </a:r>
            <a:r>
              <a:rPr lang="zh-CN" altLang="zh-CN" dirty="0" smtClean="0">
                <a:solidFill>
                  <a:srgbClr val="FF0000"/>
                </a:solidFill>
              </a:rPr>
              <a:t>指令</a:t>
            </a:r>
            <a:r>
              <a:rPr lang="zh-CN" altLang="en-US" dirty="0" smtClean="0">
                <a:solidFill>
                  <a:srgbClr val="FF0000"/>
                </a:solidFill>
              </a:rPr>
              <a:t>后的系统结构</a:t>
            </a:r>
            <a:r>
              <a:rPr lang="zh-CN" altLang="zh-CN" dirty="0" smtClean="0">
                <a:solidFill>
                  <a:srgbClr val="FF0000"/>
                </a:solidFill>
              </a:rPr>
              <a:t>：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89</a:t>
            </a:fld>
            <a:endParaRPr lang="en-US" altLang="zh-CN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227024"/>
              </p:ext>
            </p:extLst>
          </p:nvPr>
        </p:nvGraphicFramePr>
        <p:xfrm>
          <a:off x="899592" y="1638079"/>
          <a:ext cx="6926163" cy="5103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670" name="Visio" r:id="rId3" imgW="4523322" imgH="3336120" progId="Visio.Drawing.11">
                  <p:embed/>
                </p:oleObj>
              </mc:Choice>
              <mc:Fallback>
                <p:oleObj name="Visio" r:id="rId3" imgW="4523322" imgH="333612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1638079"/>
                        <a:ext cx="6926163" cy="510328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1447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7EF447-4041-4B01-A6BB-90081E903B3B}" type="slidenum">
              <a:rPr lang="en-US" altLang="zh-CN"/>
              <a:pPr/>
              <a:t>9</a:t>
            </a:fld>
            <a:endParaRPr lang="en-US" altLang="zh-CN"/>
          </a:p>
        </p:txBody>
      </p:sp>
      <p:sp>
        <p:nvSpPr>
          <p:cNvPr id="346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CPU</a:t>
            </a:r>
            <a:r>
              <a:rPr lang="zh-CN" altLang="en-US"/>
              <a:t>的基本功能</a:t>
            </a:r>
          </a:p>
        </p:txBody>
      </p:sp>
      <p:sp>
        <p:nvSpPr>
          <p:cNvPr id="346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650" y="1076325"/>
            <a:ext cx="7416800" cy="4081463"/>
          </a:xfrm>
        </p:spPr>
        <p:txBody>
          <a:bodyPr/>
          <a:lstStyle/>
          <a:p>
            <a:pPr marL="533400" indent="-533400">
              <a:lnSpc>
                <a:spcPct val="120000"/>
              </a:lnSpc>
              <a:buClr>
                <a:srgbClr val="990033"/>
              </a:buClr>
              <a:buFont typeface="Wingdings" pitchFamily="2" charset="2"/>
              <a:buAutoNum type="circleNumDbPlain"/>
            </a:pPr>
            <a:r>
              <a:rPr lang="zh-CN" altLang="en-US" sz="2400" dirty="0">
                <a:solidFill>
                  <a:srgbClr val="990033"/>
                </a:solidFill>
                <a:latin typeface="Arial" charset="0"/>
              </a:rPr>
              <a:t>指令控制：</a:t>
            </a:r>
            <a:r>
              <a:rPr lang="zh-CN" altLang="en-US" sz="2400" dirty="0">
                <a:latin typeface="Arial" charset="0"/>
              </a:rPr>
              <a:t>确保计算机指令按程序的顺序执行。</a:t>
            </a:r>
          </a:p>
          <a:p>
            <a:pPr marL="533400" indent="-533400">
              <a:lnSpc>
                <a:spcPct val="120000"/>
              </a:lnSpc>
              <a:buClr>
                <a:srgbClr val="990033"/>
              </a:buClr>
              <a:buFont typeface="Wingdings" pitchFamily="2" charset="2"/>
              <a:buAutoNum type="circleNumDbPlain"/>
            </a:pPr>
            <a:r>
              <a:rPr lang="zh-CN" altLang="en-US" sz="2400" dirty="0">
                <a:solidFill>
                  <a:srgbClr val="990033"/>
                </a:solidFill>
                <a:latin typeface="Arial" charset="0"/>
              </a:rPr>
              <a:t>操作控制：</a:t>
            </a:r>
            <a:r>
              <a:rPr lang="zh-CN" altLang="en-US" sz="2400" dirty="0">
                <a:latin typeface="Arial" charset="0"/>
              </a:rPr>
              <a:t>一条指令的功能通常有若干个操作信号（微操作）组合起来实现，</a:t>
            </a:r>
            <a:r>
              <a:rPr lang="en-US" altLang="zh-CN" sz="2400" dirty="0">
                <a:latin typeface="Arial" charset="0"/>
              </a:rPr>
              <a:t>CPU</a:t>
            </a:r>
            <a:r>
              <a:rPr lang="zh-CN" altLang="en-US" sz="2400" dirty="0">
                <a:latin typeface="Arial" charset="0"/>
              </a:rPr>
              <a:t>控制这些微操作的产生、组合、传送和管理。</a:t>
            </a:r>
          </a:p>
          <a:p>
            <a:pPr marL="533400" indent="-533400">
              <a:lnSpc>
                <a:spcPct val="120000"/>
              </a:lnSpc>
              <a:buClr>
                <a:srgbClr val="990033"/>
              </a:buClr>
              <a:buFont typeface="Wingdings" pitchFamily="2" charset="2"/>
              <a:buAutoNum type="circleNumDbPlain"/>
            </a:pPr>
            <a:r>
              <a:rPr lang="zh-CN" altLang="en-US" sz="2400">
                <a:solidFill>
                  <a:srgbClr val="990033"/>
                </a:solidFill>
                <a:latin typeface="Arial" charset="0"/>
              </a:rPr>
              <a:t>时间控制：</a:t>
            </a:r>
            <a:r>
              <a:rPr lang="zh-CN" altLang="en-US" sz="2400">
                <a:latin typeface="Arial" charset="0"/>
              </a:rPr>
              <a:t>使各种微操作和指令的执行严格按照时间序列进行。</a:t>
            </a:r>
          </a:p>
          <a:p>
            <a:pPr marL="533400" indent="-533400">
              <a:lnSpc>
                <a:spcPct val="120000"/>
              </a:lnSpc>
              <a:buClr>
                <a:srgbClr val="990033"/>
              </a:buClr>
              <a:buFont typeface="Wingdings" pitchFamily="2" charset="2"/>
              <a:buAutoNum type="circleNumDbPlain"/>
            </a:pPr>
            <a:r>
              <a:rPr lang="zh-CN" altLang="en-US" sz="2400" dirty="0">
                <a:solidFill>
                  <a:srgbClr val="990033"/>
                </a:solidFill>
                <a:latin typeface="Arial" charset="0"/>
              </a:rPr>
              <a:t>数据加工：</a:t>
            </a:r>
            <a:r>
              <a:rPr lang="zh-CN" altLang="en-US" sz="2400" dirty="0">
                <a:latin typeface="Arial" charset="0"/>
              </a:rPr>
              <a:t>由运算器对数据进行算术运算和逻辑运算。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latin typeface="Arial" charset="0"/>
              </a:rPr>
              <a:t>（</a:t>
            </a:r>
            <a:r>
              <a:rPr lang="en-US" altLang="zh-CN" sz="2400" dirty="0">
                <a:latin typeface="Arial" charset="0"/>
              </a:rPr>
              <a:t>2</a:t>
            </a:r>
            <a:r>
              <a:rPr lang="zh-CN" altLang="en-US" sz="2400" dirty="0">
                <a:latin typeface="Arial" charset="0"/>
              </a:rPr>
              <a:t>） </a:t>
            </a:r>
            <a:r>
              <a:rPr lang="en-US" altLang="zh-CN" sz="2400" dirty="0">
                <a:latin typeface="Arial" charset="0"/>
              </a:rPr>
              <a:t>I</a:t>
            </a:r>
            <a:r>
              <a:rPr lang="zh-CN" altLang="en-US" sz="2400" dirty="0">
                <a:latin typeface="Arial" charset="0"/>
              </a:rPr>
              <a:t>型指令</a:t>
            </a:r>
            <a:r>
              <a:rPr lang="zh-CN" altLang="en-US" sz="2400" dirty="0" smtClean="0">
                <a:latin typeface="Arial" charset="0"/>
              </a:rPr>
              <a:t>（立即数运算指令</a:t>
            </a:r>
            <a:r>
              <a:rPr lang="zh-CN" altLang="en-US" sz="2400" dirty="0">
                <a:latin typeface="Arial" charset="0"/>
              </a:rPr>
              <a:t>）   </a:t>
            </a:r>
            <a:r>
              <a:rPr lang="en-US" altLang="zh-CN" sz="24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 smtClean="0">
                <a:solidFill>
                  <a:srgbClr val="FFFF66"/>
                </a:solidFill>
                <a:latin typeface="Arial" charset="0"/>
              </a:rPr>
              <a:t>数据通路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>
                <a:solidFill>
                  <a:srgbClr val="FF0000"/>
                </a:solidFill>
              </a:rPr>
              <a:t>添加了</a:t>
            </a:r>
            <a:r>
              <a:rPr lang="en-US" altLang="zh-CN" dirty="0" smtClean="0">
                <a:solidFill>
                  <a:srgbClr val="FF0000"/>
                </a:solidFill>
              </a:rPr>
              <a:t>I</a:t>
            </a:r>
            <a:r>
              <a:rPr lang="zh-CN" altLang="en-US" dirty="0" smtClean="0">
                <a:solidFill>
                  <a:srgbClr val="FF0000"/>
                </a:solidFill>
              </a:rPr>
              <a:t>型运算</a:t>
            </a:r>
            <a:r>
              <a:rPr lang="zh-CN" altLang="zh-CN" dirty="0" smtClean="0">
                <a:solidFill>
                  <a:srgbClr val="FF0000"/>
                </a:solidFill>
              </a:rPr>
              <a:t>指令</a:t>
            </a:r>
            <a:r>
              <a:rPr lang="zh-CN" altLang="en-US" dirty="0" smtClean="0">
                <a:solidFill>
                  <a:srgbClr val="FF0000"/>
                </a:solidFill>
              </a:rPr>
              <a:t>后的系统结构</a:t>
            </a:r>
            <a:r>
              <a:rPr lang="zh-CN" altLang="zh-CN" dirty="0" smtClean="0">
                <a:solidFill>
                  <a:srgbClr val="FF0000"/>
                </a:solidFill>
              </a:rPr>
              <a:t>：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 sz="2400" dirty="0" smtClean="0">
                <a:solidFill>
                  <a:srgbClr val="FF0000"/>
                </a:solidFill>
              </a:rPr>
              <a:t>add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rd,rs,rt</a:t>
            </a:r>
            <a:r>
              <a:rPr lang="zh-CN" altLang="en-US" sz="2400" dirty="0" smtClean="0">
                <a:solidFill>
                  <a:srgbClr val="FF0000"/>
                </a:solidFill>
              </a:rPr>
              <a:t>执行的过程、发送的信号</a:t>
            </a:r>
            <a:r>
              <a:rPr lang="en-US" altLang="zh-CN" sz="2400" dirty="0" smtClean="0">
                <a:solidFill>
                  <a:srgbClr val="FF0000"/>
                </a:solidFill>
              </a:rPr>
              <a:t>?</a:t>
            </a:r>
          </a:p>
          <a:p>
            <a:r>
              <a:rPr lang="en-US" altLang="zh-CN" sz="2400" dirty="0" err="1" smtClean="0">
                <a:solidFill>
                  <a:srgbClr val="FF0000"/>
                </a:solidFill>
              </a:rPr>
              <a:t>addi</a:t>
            </a:r>
            <a:r>
              <a:rPr lang="en-US" altLang="zh-CN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rt,rs,imme</a:t>
            </a:r>
            <a:r>
              <a:rPr lang="zh-CN" altLang="en-US" sz="2400" dirty="0">
                <a:solidFill>
                  <a:srgbClr val="FF0000"/>
                </a:solidFill>
              </a:rPr>
              <a:t>执行的过程、发送的信号</a:t>
            </a:r>
            <a:r>
              <a:rPr lang="en-US" altLang="zh-CN" sz="2400" dirty="0">
                <a:solidFill>
                  <a:srgbClr val="FF0000"/>
                </a:solidFill>
              </a:rPr>
              <a:t>?</a:t>
            </a:r>
          </a:p>
          <a:p>
            <a:pPr marL="0" indent="0" eaLnBrk="1" hangingPunct="1">
              <a:buNone/>
            </a:pP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C03C3-CEF3-4695-922E-A5101BAD450E}" type="slidenum">
              <a:rPr lang="en-US" altLang="zh-CN" smtClean="0"/>
              <a:pPr/>
              <a:t>90</a:t>
            </a:fld>
            <a:endParaRPr lang="en-US" altLang="zh-CN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164031"/>
              </p:ext>
            </p:extLst>
          </p:nvPr>
        </p:nvGraphicFramePr>
        <p:xfrm>
          <a:off x="1687488" y="1631260"/>
          <a:ext cx="5616624" cy="41384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37" name="Visio" r:id="rId3" imgW="4523322" imgH="3336120" progId="Visio.Drawing.11">
                  <p:embed/>
                </p:oleObj>
              </mc:Choice>
              <mc:Fallback>
                <p:oleObj name="Visio" r:id="rId3" imgW="4523322" imgH="333612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7488" y="1631260"/>
                        <a:ext cx="5616624" cy="413840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86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Arial" charset="0"/>
              </a:rPr>
              <a:t>（</a:t>
            </a:r>
            <a:r>
              <a:rPr lang="en-US" altLang="zh-CN" sz="2800" dirty="0">
                <a:latin typeface="Arial" charset="0"/>
              </a:rPr>
              <a:t>2</a:t>
            </a:r>
            <a:r>
              <a:rPr lang="zh-CN" altLang="en-US" sz="2800" dirty="0">
                <a:latin typeface="Arial" charset="0"/>
              </a:rPr>
              <a:t>） </a:t>
            </a:r>
            <a:r>
              <a:rPr lang="en-US" altLang="zh-CN" sz="2800" dirty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</a:t>
            </a:r>
            <a:r>
              <a:rPr lang="zh-CN" altLang="en-US" sz="2800" dirty="0" smtClean="0">
                <a:latin typeface="Arial" charset="0"/>
              </a:rPr>
              <a:t>（访存指令</a:t>
            </a:r>
            <a:r>
              <a:rPr lang="zh-CN" altLang="en-US" sz="2800" dirty="0">
                <a:latin typeface="Arial" charset="0"/>
              </a:rPr>
              <a:t>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  <a:latin typeface="Arial" charset="0"/>
              </a:rPr>
              <a:t>部件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在前述系统结构上，还需要添加：</a:t>
            </a:r>
          </a:p>
          <a:p>
            <a:pPr lvl="1"/>
            <a:r>
              <a:rPr lang="en-US" altLang="zh-CN" b="1" dirty="0">
                <a:solidFill>
                  <a:srgbClr val="0000CC"/>
                </a:solidFill>
              </a:rPr>
              <a:t>(1</a:t>
            </a:r>
            <a:r>
              <a:rPr lang="en-US" altLang="zh-CN" b="1" dirty="0" smtClean="0">
                <a:solidFill>
                  <a:srgbClr val="0000CC"/>
                </a:solidFill>
              </a:rPr>
              <a:t>)</a:t>
            </a:r>
            <a:r>
              <a:rPr lang="zh-CN" altLang="en-US" b="1" dirty="0" smtClean="0">
                <a:solidFill>
                  <a:srgbClr val="0000CC"/>
                </a:solidFill>
              </a:rPr>
              <a:t>添加数据存储器：</a:t>
            </a:r>
            <a:endParaRPr lang="en-US" altLang="zh-CN" b="1" dirty="0">
              <a:solidFill>
                <a:srgbClr val="0000CC"/>
              </a:solidFill>
            </a:endParaRPr>
          </a:p>
          <a:p>
            <a:pPr lvl="2" indent="-342900"/>
            <a:r>
              <a:rPr lang="zh-CN" altLang="zh-CN" sz="2000" b="1" dirty="0"/>
              <a:t>存放指令访问的数据</a:t>
            </a:r>
            <a:r>
              <a:rPr lang="zh-CN" altLang="en-US" sz="2000" b="1" dirty="0"/>
              <a:t>，</a:t>
            </a:r>
            <a:r>
              <a:rPr lang="zh-CN" altLang="en-US" sz="2000" b="1" dirty="0">
                <a:solidFill>
                  <a:srgbClr val="FF0000"/>
                </a:solidFill>
              </a:rPr>
              <a:t>哈佛结构</a:t>
            </a:r>
            <a:r>
              <a:rPr lang="zh-CN" altLang="en-US" sz="2000" b="1" dirty="0"/>
              <a:t>；（为何不能和指令存储器共享同一个存储器？）</a:t>
            </a:r>
          </a:p>
          <a:p>
            <a:pPr lvl="2" indent="-342900"/>
            <a:r>
              <a:rPr lang="zh-CN" altLang="zh-CN" sz="2000" b="1" dirty="0"/>
              <a:t>读写控制信号</a:t>
            </a:r>
            <a:r>
              <a:rPr lang="en-US" altLang="zh-CN" sz="2000" b="1" dirty="0" err="1"/>
              <a:t>Mem_Write</a:t>
            </a:r>
            <a:r>
              <a:rPr lang="zh-CN" altLang="en-US" sz="2000" b="1" dirty="0"/>
              <a:t>：</a:t>
            </a:r>
            <a:r>
              <a:rPr lang="zh-CN" altLang="zh-CN" sz="2000" b="1" dirty="0"/>
              <a:t>当</a:t>
            </a:r>
            <a:r>
              <a:rPr lang="en-US" altLang="zh-CN" sz="2000" b="1" dirty="0" err="1"/>
              <a:t>Mem_Write</a:t>
            </a:r>
            <a:r>
              <a:rPr lang="en-US" altLang="zh-CN" sz="2000" b="1" dirty="0"/>
              <a:t>=0</a:t>
            </a:r>
            <a:r>
              <a:rPr lang="zh-CN" altLang="zh-CN" sz="2000" b="1" dirty="0"/>
              <a:t>时读存储器，当</a:t>
            </a:r>
            <a:r>
              <a:rPr lang="en-US" altLang="zh-CN" sz="2000" b="1" dirty="0" err="1"/>
              <a:t>Mem_Write</a:t>
            </a:r>
            <a:r>
              <a:rPr lang="en-US" altLang="zh-CN" sz="2000" b="1" dirty="0"/>
              <a:t>=1</a:t>
            </a:r>
            <a:r>
              <a:rPr lang="zh-CN" altLang="zh-CN" sz="2000" b="1" dirty="0"/>
              <a:t>时写存储器。</a:t>
            </a:r>
            <a:endParaRPr lang="en-US" altLang="zh-CN" sz="2000" b="1" dirty="0"/>
          </a:p>
          <a:p>
            <a:pPr lvl="2" indent="-342900"/>
            <a:r>
              <a:rPr lang="zh-CN" altLang="en-US" sz="2000" b="1" dirty="0"/>
              <a:t>时钟</a:t>
            </a:r>
            <a:r>
              <a:rPr lang="en-US" altLang="zh-CN" sz="2000" b="1" dirty="0" err="1"/>
              <a:t>clk</a:t>
            </a:r>
            <a:r>
              <a:rPr lang="zh-CN" altLang="en-US" sz="2000" b="1" dirty="0"/>
              <a:t>的频率需要高于</a:t>
            </a:r>
            <a:r>
              <a:rPr lang="en-US" altLang="zh-CN" sz="2000" b="1" dirty="0"/>
              <a:t>CPU</a:t>
            </a:r>
            <a:r>
              <a:rPr lang="zh-CN" altLang="en-US" sz="2000" b="1" dirty="0"/>
              <a:t>主频；</a:t>
            </a:r>
          </a:p>
          <a:p>
            <a:pPr lvl="1"/>
            <a:r>
              <a:rPr lang="en-US" altLang="zh-CN" b="1" dirty="0">
                <a:solidFill>
                  <a:srgbClr val="0000CC"/>
                </a:solidFill>
              </a:rPr>
              <a:t>(</a:t>
            </a:r>
            <a:r>
              <a:rPr lang="en-US" altLang="zh-CN" b="1" dirty="0" smtClean="0">
                <a:solidFill>
                  <a:srgbClr val="0000CC"/>
                </a:solidFill>
              </a:rPr>
              <a:t>2)</a:t>
            </a:r>
            <a:r>
              <a:rPr lang="zh-CN" altLang="en-US" b="1" dirty="0" smtClean="0">
                <a:solidFill>
                  <a:srgbClr val="0000CC"/>
                </a:solidFill>
              </a:rPr>
              <a:t>数据存储器的地址来源：</a:t>
            </a:r>
            <a:r>
              <a:rPr lang="en-US" altLang="zh-CN" b="1" dirty="0">
                <a:solidFill>
                  <a:srgbClr val="0000CC"/>
                </a:solidFill>
              </a:rPr>
              <a:t>EA=</a:t>
            </a:r>
            <a:r>
              <a:rPr lang="en-US" altLang="zh-CN" b="1" dirty="0" err="1">
                <a:solidFill>
                  <a:srgbClr val="0000CC"/>
                </a:solidFill>
              </a:rPr>
              <a:t>rs+offset</a:t>
            </a:r>
            <a:endParaRPr lang="en-US" altLang="zh-CN" b="1" dirty="0">
              <a:solidFill>
                <a:srgbClr val="0000CC"/>
              </a:solidFill>
            </a:endParaRPr>
          </a:p>
          <a:p>
            <a:pPr lvl="2"/>
            <a:r>
              <a:rPr lang="zh-CN" altLang="en-US" sz="2000" b="1" dirty="0" smtClean="0"/>
              <a:t>需要设置</a:t>
            </a:r>
            <a:r>
              <a:rPr lang="en-US" altLang="zh-CN" sz="2000" b="1" dirty="0" smtClean="0"/>
              <a:t>Offset</a:t>
            </a:r>
            <a:r>
              <a:rPr lang="zh-CN" altLang="en-US" sz="2000" b="1" dirty="0"/>
              <a:t>的符号扩展</a:t>
            </a:r>
            <a:r>
              <a:rPr lang="zh-CN" altLang="en-US" sz="2000" b="1" dirty="0" smtClean="0"/>
              <a:t>部件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（已设置）</a:t>
            </a:r>
            <a:r>
              <a:rPr lang="zh-CN" altLang="en-US" sz="2000" b="1" dirty="0" smtClean="0"/>
              <a:t>；</a:t>
            </a:r>
            <a:endParaRPr lang="zh-CN" altLang="en-US" sz="2000" b="1" dirty="0"/>
          </a:p>
          <a:p>
            <a:pPr lvl="2"/>
            <a:r>
              <a:rPr lang="zh-CN" altLang="en-US" sz="2000" b="1" dirty="0"/>
              <a:t>共享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还是另单独设计一个地址加法器？共享</a:t>
            </a:r>
            <a:r>
              <a:rPr lang="en-US" altLang="zh-CN" sz="2000" b="1" dirty="0"/>
              <a:t>ALU</a:t>
            </a:r>
          </a:p>
          <a:p>
            <a:pPr lvl="2"/>
            <a:r>
              <a:rPr lang="zh-CN" altLang="en-US" sz="2000" b="1" dirty="0"/>
              <a:t>问题：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B</a:t>
            </a:r>
            <a:r>
              <a:rPr lang="zh-CN" altLang="en-US" sz="2000" b="1" dirty="0"/>
              <a:t>口数据多了一个来源；</a:t>
            </a:r>
          </a:p>
          <a:p>
            <a:pPr lvl="2"/>
            <a:r>
              <a:rPr lang="zh-CN" altLang="en-US" sz="2000" b="1" dirty="0"/>
              <a:t>解决：使用多路选择</a:t>
            </a:r>
            <a:r>
              <a:rPr lang="zh-CN" altLang="en-US" sz="2000" b="1" dirty="0" smtClean="0"/>
              <a:t>器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（已设置）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zh-CN" altLang="zh-CN" b="1" dirty="0">
                <a:solidFill>
                  <a:srgbClr val="00B050"/>
                </a:solidFill>
              </a:rPr>
              <a:t>将</a:t>
            </a:r>
            <a:r>
              <a:rPr lang="en-US" altLang="zh-CN" b="1" dirty="0">
                <a:solidFill>
                  <a:srgbClr val="00B050"/>
                </a:solidFill>
              </a:rPr>
              <a:t>ALU</a:t>
            </a:r>
            <a:r>
              <a:rPr lang="zh-CN" altLang="zh-CN" b="1" dirty="0">
                <a:solidFill>
                  <a:srgbClr val="00B050"/>
                </a:solidFill>
              </a:rPr>
              <a:t>的输出直接送存储器地址端口</a:t>
            </a:r>
            <a:endParaRPr lang="en-US" altLang="zh-CN" b="1" dirty="0">
              <a:solidFill>
                <a:srgbClr val="00B050"/>
              </a:solidFill>
            </a:endParaRPr>
          </a:p>
          <a:p>
            <a:pPr marL="914400" lvl="2" indent="0">
              <a:buNone/>
            </a:pPr>
            <a:r>
              <a:rPr lang="en-US" altLang="zh-CN" b="1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</a:t>
            </a:r>
            <a:r>
              <a:rPr lang="en-US" altLang="zh-CN" b="1" dirty="0" err="1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Mem_Addr</a:t>
            </a:r>
            <a:r>
              <a:rPr lang="en-US" altLang="zh-CN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altLang="zh-CN" b="1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ALU_F</a:t>
            </a:r>
            <a:endParaRPr lang="zh-CN" altLang="en-US" b="1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altLang="zh-CN" sz="2000" b="1" dirty="0" smtClean="0">
              <a:solidFill>
                <a:srgbClr val="FF0000"/>
              </a:solidFill>
            </a:endParaRPr>
          </a:p>
          <a:p>
            <a:pPr lvl="1" indent="-342900"/>
            <a:endParaRPr lang="en-US" altLang="zh-CN" b="1" dirty="0">
              <a:solidFill>
                <a:srgbClr val="0000CC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C2A6E8-6954-425C-AD7A-FBDD3439D31E}" type="slidenum">
              <a:rPr lang="en-US" altLang="zh-CN"/>
              <a:pPr/>
              <a:t>91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Arial" charset="0"/>
              </a:rPr>
              <a:t>（</a:t>
            </a:r>
            <a:r>
              <a:rPr lang="en-US" altLang="zh-CN" sz="2800" dirty="0">
                <a:latin typeface="Arial" charset="0"/>
              </a:rPr>
              <a:t>2</a:t>
            </a:r>
            <a:r>
              <a:rPr lang="zh-CN" altLang="en-US" sz="2800" dirty="0">
                <a:latin typeface="Arial" charset="0"/>
              </a:rPr>
              <a:t>） </a:t>
            </a:r>
            <a:r>
              <a:rPr lang="en-US" altLang="zh-CN" sz="2800" dirty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</a:t>
            </a:r>
            <a:r>
              <a:rPr lang="zh-CN" altLang="en-US" sz="2800" dirty="0" smtClean="0">
                <a:latin typeface="Arial" charset="0"/>
              </a:rPr>
              <a:t>（访存指令</a:t>
            </a:r>
            <a:r>
              <a:rPr lang="zh-CN" altLang="en-US" sz="2800" dirty="0">
                <a:latin typeface="Arial" charset="0"/>
              </a:rPr>
              <a:t>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  <a:latin typeface="Arial" charset="0"/>
              </a:rPr>
              <a:t>部件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在前述系统结构上，还需要添加：</a:t>
            </a:r>
          </a:p>
          <a:p>
            <a:pPr lvl="1" indent="-342900"/>
            <a:r>
              <a:rPr lang="en-US" altLang="zh-CN" b="1" dirty="0" smtClean="0">
                <a:solidFill>
                  <a:srgbClr val="0000CC"/>
                </a:solidFill>
              </a:rPr>
              <a:t>(3)</a:t>
            </a:r>
            <a:r>
              <a:rPr lang="zh-CN" altLang="en-US" b="1" dirty="0" smtClean="0">
                <a:solidFill>
                  <a:srgbClr val="0000CC"/>
                </a:solidFill>
              </a:rPr>
              <a:t>数据存储器读出</a:t>
            </a:r>
            <a:r>
              <a:rPr lang="zh-CN" altLang="en-US" b="1" dirty="0">
                <a:solidFill>
                  <a:srgbClr val="0000CC"/>
                </a:solidFill>
              </a:rPr>
              <a:t>的</a:t>
            </a:r>
            <a:r>
              <a:rPr lang="zh-CN" altLang="en-US" b="1" dirty="0" smtClean="0">
                <a:solidFill>
                  <a:srgbClr val="0000CC"/>
                </a:solidFill>
              </a:rPr>
              <a:t>数据</a:t>
            </a:r>
            <a:r>
              <a:rPr lang="en-US" altLang="zh-CN" b="1" dirty="0" smtClean="0">
                <a:solidFill>
                  <a:srgbClr val="0000CC"/>
                </a:solidFill>
              </a:rPr>
              <a:t>(</a:t>
            </a:r>
            <a:r>
              <a:rPr lang="en-US" altLang="zh-CN" b="1" dirty="0" err="1" smtClean="0">
                <a:solidFill>
                  <a:srgbClr val="0000CC"/>
                </a:solidFill>
              </a:rPr>
              <a:t>lw</a:t>
            </a:r>
            <a:r>
              <a:rPr lang="zh-CN" altLang="en-US" b="1" dirty="0">
                <a:solidFill>
                  <a:srgbClr val="0000CC"/>
                </a:solidFill>
              </a:rPr>
              <a:t>指令</a:t>
            </a:r>
            <a:r>
              <a:rPr lang="en-US" altLang="zh-CN" b="1" dirty="0" smtClean="0">
                <a:solidFill>
                  <a:srgbClr val="0000CC"/>
                </a:solidFill>
              </a:rPr>
              <a:t>)</a:t>
            </a:r>
            <a:r>
              <a:rPr lang="zh-CN" altLang="en-US" b="1" dirty="0" smtClean="0">
                <a:solidFill>
                  <a:srgbClr val="0000CC"/>
                </a:solidFill>
              </a:rPr>
              <a:t>：</a:t>
            </a:r>
            <a:r>
              <a:rPr lang="en-US" altLang="zh-CN" b="1" dirty="0" smtClean="0">
                <a:solidFill>
                  <a:srgbClr val="0000CC"/>
                </a:solidFill>
              </a:rPr>
              <a:t>Mem(</a:t>
            </a:r>
            <a:r>
              <a:rPr lang="en-US" altLang="zh-CN" b="1" dirty="0" err="1" smtClean="0">
                <a:solidFill>
                  <a:srgbClr val="0000CC"/>
                </a:solidFill>
              </a:rPr>
              <a:t>rs+offset</a:t>
            </a:r>
            <a:r>
              <a:rPr lang="en-US" altLang="zh-CN" b="1" dirty="0">
                <a:solidFill>
                  <a:srgbClr val="0000CC"/>
                </a:solidFill>
              </a:rPr>
              <a:t>)</a:t>
            </a:r>
            <a:r>
              <a:rPr lang="zh-CN" altLang="en-US" b="1" dirty="0">
                <a:solidFill>
                  <a:srgbClr val="0000CC"/>
                </a:solidFill>
              </a:rPr>
              <a:t>→</a:t>
            </a:r>
            <a:r>
              <a:rPr lang="en-US" altLang="zh-CN" b="1" dirty="0" err="1">
                <a:solidFill>
                  <a:srgbClr val="0000CC"/>
                </a:solidFill>
              </a:rPr>
              <a:t>rt</a:t>
            </a:r>
            <a:endParaRPr lang="en-US" altLang="zh-CN" sz="2000" b="1" dirty="0" smtClean="0">
              <a:solidFill>
                <a:srgbClr val="0000CC"/>
              </a:solidFill>
            </a:endParaRPr>
          </a:p>
          <a:p>
            <a:pPr lvl="2" indent="-342900"/>
            <a:r>
              <a:rPr lang="zh-CN" altLang="en-US" sz="2000" b="1" dirty="0" smtClean="0">
                <a:solidFill>
                  <a:srgbClr val="FF0000"/>
                </a:solidFill>
              </a:rPr>
              <a:t>到</a:t>
            </a:r>
            <a:r>
              <a:rPr lang="zh-CN" altLang="en-US" sz="2000" b="1" dirty="0">
                <a:solidFill>
                  <a:srgbClr val="FF0000"/>
                </a:solidFill>
              </a:rPr>
              <a:t>哪去？写入寄存器堆（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rt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）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pPr lvl="2" indent="-342900"/>
            <a:r>
              <a:rPr lang="zh-CN" altLang="en-US" sz="2000" b="1" dirty="0" smtClean="0"/>
              <a:t>问题：寄存器堆的写入数据多了一个来源</a:t>
            </a:r>
            <a:endParaRPr lang="en-US" altLang="zh-CN" sz="2000" b="1" dirty="0" smtClean="0"/>
          </a:p>
          <a:p>
            <a:pPr lvl="2" indent="-342900"/>
            <a:r>
              <a:rPr lang="zh-CN" altLang="en-US" sz="2000" b="1" dirty="0"/>
              <a:t>设置</a:t>
            </a:r>
            <a:r>
              <a:rPr lang="zh-CN" altLang="en-US" sz="2000" b="1" dirty="0" smtClean="0"/>
              <a:t>寄存器的写地址</a:t>
            </a:r>
            <a:r>
              <a:rPr lang="zh-CN" altLang="en-US" sz="2000" b="1" dirty="0"/>
              <a:t>选择</a:t>
            </a:r>
            <a:r>
              <a:rPr lang="zh-CN" altLang="en-US" sz="2000" b="1" dirty="0" smtClean="0"/>
              <a:t>器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（已设置）</a:t>
            </a:r>
            <a:r>
              <a:rPr lang="zh-CN" altLang="en-US" sz="2000" b="1" dirty="0" smtClean="0"/>
              <a:t>和写数据选择器</a:t>
            </a:r>
            <a:endParaRPr lang="en-US" altLang="zh-CN" sz="2000" b="1" dirty="0" smtClean="0"/>
          </a:p>
          <a:p>
            <a:pPr lvl="2" indent="-342900"/>
            <a:r>
              <a:rPr lang="zh-CN" altLang="en-US" sz="2000" b="1" dirty="0">
                <a:solidFill>
                  <a:srgbClr val="00B050"/>
                </a:solidFill>
              </a:rPr>
              <a:t>写</a:t>
            </a:r>
            <a:r>
              <a:rPr lang="zh-CN" altLang="en-US" sz="2000" b="1" dirty="0" smtClean="0">
                <a:solidFill>
                  <a:srgbClr val="00B050"/>
                </a:solidFill>
              </a:rPr>
              <a:t>数据选择器：</a:t>
            </a:r>
            <a:endParaRPr lang="en-US" altLang="zh-CN" sz="2000" b="1" dirty="0" smtClean="0">
              <a:solidFill>
                <a:srgbClr val="00B050"/>
              </a:solidFill>
            </a:endParaRPr>
          </a:p>
          <a:p>
            <a:pPr lvl="3"/>
            <a:r>
              <a:rPr lang="en-US" altLang="zh-CN" sz="2000" b="1" dirty="0" err="1">
                <a:solidFill>
                  <a:srgbClr val="0070C0"/>
                </a:solidFill>
              </a:rPr>
              <a:t>alu_mem_s</a:t>
            </a:r>
            <a:r>
              <a:rPr lang="en-US" altLang="zh-CN" sz="2000" b="1" dirty="0">
                <a:solidFill>
                  <a:srgbClr val="0070C0"/>
                </a:solidFill>
              </a:rPr>
              <a:t>=0</a:t>
            </a:r>
            <a:r>
              <a:rPr lang="zh-CN" altLang="zh-CN" sz="2000" b="1" dirty="0"/>
              <a:t>，则将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的输出送寄存器堆的写数据端口</a:t>
            </a:r>
            <a:endParaRPr lang="en-US" altLang="zh-CN" sz="2000" b="1" dirty="0"/>
          </a:p>
          <a:p>
            <a:pPr lvl="3"/>
            <a:r>
              <a:rPr lang="en-US" altLang="zh-CN" sz="2000" b="1" dirty="0" err="1">
                <a:solidFill>
                  <a:srgbClr val="0070C0"/>
                </a:solidFill>
              </a:rPr>
              <a:t>alu_mem_s</a:t>
            </a:r>
            <a:r>
              <a:rPr lang="en-US" altLang="zh-CN" sz="2000" b="1" dirty="0">
                <a:solidFill>
                  <a:srgbClr val="0070C0"/>
                </a:solidFill>
              </a:rPr>
              <a:t>=1</a:t>
            </a:r>
            <a:r>
              <a:rPr lang="zh-CN" altLang="zh-CN" sz="2000" b="1" dirty="0"/>
              <a:t>，则将存储器的读出数据送寄存器堆的写数据</a:t>
            </a:r>
            <a:r>
              <a:rPr lang="zh-CN" altLang="zh-CN" sz="2000" b="1" dirty="0" smtClean="0"/>
              <a:t>端口</a:t>
            </a:r>
            <a:endParaRPr lang="en-US" altLang="zh-CN" sz="2000" b="1" dirty="0" smtClean="0"/>
          </a:p>
          <a:p>
            <a:pPr marL="84138" lvl="3" indent="0" algn="ctr">
              <a:buNone/>
            </a:pPr>
            <a:r>
              <a:rPr lang="pt-BR" altLang="zh-CN" b="1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</a:t>
            </a:r>
            <a:r>
              <a:rPr lang="pt-BR" altLang="zh-CN" b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W_Data=alu_mem_s ?M_R_Data :ALU_F</a:t>
            </a:r>
            <a:r>
              <a:rPr lang="pt-BR" altLang="zh-CN" b="1" dirty="0" smtClean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altLang="zh-CN" b="1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C2A6E8-6954-425C-AD7A-FBDD3439D31E}" type="slidenum">
              <a:rPr lang="en-US" altLang="zh-CN"/>
              <a:pPr/>
              <a:t>92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967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Arial" charset="0"/>
              </a:rPr>
              <a:t>（</a:t>
            </a:r>
            <a:r>
              <a:rPr lang="en-US" altLang="zh-CN" sz="2800" dirty="0">
                <a:latin typeface="Arial" charset="0"/>
              </a:rPr>
              <a:t>2</a:t>
            </a:r>
            <a:r>
              <a:rPr lang="zh-CN" altLang="en-US" sz="2800" dirty="0">
                <a:latin typeface="Arial" charset="0"/>
              </a:rPr>
              <a:t>） </a:t>
            </a:r>
            <a:r>
              <a:rPr lang="en-US" altLang="zh-CN" sz="2800" dirty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</a:t>
            </a:r>
            <a:r>
              <a:rPr lang="zh-CN" altLang="en-US" sz="2800" dirty="0" smtClean="0">
                <a:latin typeface="Arial" charset="0"/>
              </a:rPr>
              <a:t>（访存指令</a:t>
            </a:r>
            <a:r>
              <a:rPr lang="zh-CN" altLang="en-US" sz="2800" dirty="0">
                <a:latin typeface="Arial" charset="0"/>
              </a:rPr>
              <a:t>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  <a:latin typeface="Arial" charset="0"/>
              </a:rPr>
              <a:t>部件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在前述系统结构上，还需要添加：</a:t>
            </a:r>
          </a:p>
          <a:p>
            <a:pPr lvl="1" indent="-342900"/>
            <a:r>
              <a:rPr lang="en-US" altLang="zh-CN" b="1" dirty="0" smtClean="0">
                <a:solidFill>
                  <a:srgbClr val="0000CC"/>
                </a:solidFill>
              </a:rPr>
              <a:t>(4)</a:t>
            </a:r>
            <a:r>
              <a:rPr lang="zh-CN" altLang="en-US" b="1" dirty="0" smtClean="0">
                <a:solidFill>
                  <a:srgbClr val="0000CC"/>
                </a:solidFill>
              </a:rPr>
              <a:t>数据存储器写入</a:t>
            </a:r>
            <a:r>
              <a:rPr lang="zh-CN" altLang="en-US" b="1" dirty="0">
                <a:solidFill>
                  <a:srgbClr val="0000CC"/>
                </a:solidFill>
              </a:rPr>
              <a:t>的数据</a:t>
            </a:r>
            <a:r>
              <a:rPr lang="en-US" altLang="zh-CN" b="1" dirty="0">
                <a:solidFill>
                  <a:srgbClr val="0000CC"/>
                </a:solidFill>
              </a:rPr>
              <a:t>(</a:t>
            </a:r>
            <a:r>
              <a:rPr lang="en-US" altLang="zh-CN" b="1" dirty="0" err="1">
                <a:solidFill>
                  <a:srgbClr val="0000CC"/>
                </a:solidFill>
              </a:rPr>
              <a:t>sw</a:t>
            </a:r>
            <a:r>
              <a:rPr lang="zh-CN" altLang="en-US" b="1" dirty="0">
                <a:solidFill>
                  <a:srgbClr val="0000CC"/>
                </a:solidFill>
              </a:rPr>
              <a:t>指令</a:t>
            </a:r>
            <a:r>
              <a:rPr lang="en-US" altLang="zh-CN" b="1" dirty="0">
                <a:solidFill>
                  <a:srgbClr val="0000CC"/>
                </a:solidFill>
              </a:rPr>
              <a:t>)</a:t>
            </a:r>
            <a:r>
              <a:rPr lang="zh-CN" altLang="en-US" b="1" dirty="0" smtClean="0">
                <a:solidFill>
                  <a:srgbClr val="0000CC"/>
                </a:solidFill>
              </a:rPr>
              <a:t>：</a:t>
            </a:r>
            <a:r>
              <a:rPr lang="en-US" altLang="zh-CN" b="1" dirty="0" err="1" smtClean="0">
                <a:solidFill>
                  <a:srgbClr val="0000CC"/>
                </a:solidFill>
              </a:rPr>
              <a:t>rt</a:t>
            </a:r>
            <a:r>
              <a:rPr lang="zh-CN" altLang="en-US" b="1" dirty="0" smtClean="0">
                <a:solidFill>
                  <a:srgbClr val="0000CC"/>
                </a:solidFill>
              </a:rPr>
              <a:t>→</a:t>
            </a:r>
            <a:r>
              <a:rPr lang="en-US" altLang="zh-CN" b="1" dirty="0" smtClean="0">
                <a:solidFill>
                  <a:srgbClr val="0000CC"/>
                </a:solidFill>
              </a:rPr>
              <a:t>mem(</a:t>
            </a:r>
            <a:r>
              <a:rPr lang="en-US" altLang="zh-CN" b="1" dirty="0" err="1" smtClean="0">
                <a:solidFill>
                  <a:srgbClr val="0000CC"/>
                </a:solidFill>
              </a:rPr>
              <a:t>rs+offset</a:t>
            </a:r>
            <a:r>
              <a:rPr lang="en-US" altLang="zh-CN" b="1" dirty="0" smtClean="0">
                <a:solidFill>
                  <a:srgbClr val="0000CC"/>
                </a:solidFill>
              </a:rPr>
              <a:t>)</a:t>
            </a:r>
          </a:p>
          <a:p>
            <a:pPr lvl="2" indent="-342900"/>
            <a:r>
              <a:rPr lang="zh-CN" altLang="en-US" sz="2000" b="1" dirty="0" smtClean="0">
                <a:solidFill>
                  <a:srgbClr val="FF0000"/>
                </a:solidFill>
              </a:rPr>
              <a:t>从</a:t>
            </a:r>
            <a:r>
              <a:rPr lang="zh-CN" altLang="en-US" sz="2000" b="1" dirty="0">
                <a:solidFill>
                  <a:srgbClr val="FF0000"/>
                </a:solidFill>
              </a:rPr>
              <a:t>哪来？寄存器堆（</a:t>
            </a:r>
            <a:r>
              <a:rPr lang="en-US" altLang="zh-CN" sz="2000" b="1" dirty="0" err="1">
                <a:solidFill>
                  <a:srgbClr val="FF0000"/>
                </a:solidFill>
              </a:rPr>
              <a:t>rt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）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pPr lvl="2" indent="-342900"/>
            <a:r>
              <a:rPr lang="zh-CN" altLang="zh-CN" sz="2000" b="1" dirty="0">
                <a:solidFill>
                  <a:srgbClr val="00B050"/>
                </a:solidFill>
              </a:rPr>
              <a:t>将寄存器堆的</a:t>
            </a:r>
            <a:r>
              <a:rPr lang="pt-BR" altLang="zh-CN" sz="2000" b="1" dirty="0">
                <a:solidFill>
                  <a:srgbClr val="00B050"/>
                </a:solidFill>
              </a:rPr>
              <a:t>B</a:t>
            </a:r>
            <a:r>
              <a:rPr lang="zh-CN" altLang="zh-CN" sz="2000" b="1" dirty="0">
                <a:solidFill>
                  <a:srgbClr val="00B050"/>
                </a:solidFill>
              </a:rPr>
              <a:t>端口数据直接送至存储器的写数据端口</a:t>
            </a:r>
            <a:endParaRPr lang="en-US" altLang="zh-CN" sz="2000" b="1" dirty="0" smtClean="0">
              <a:solidFill>
                <a:srgbClr val="00B050"/>
              </a:solidFill>
            </a:endParaRPr>
          </a:p>
          <a:p>
            <a:pPr marL="1257300" lvl="3" indent="0">
              <a:buNone/>
            </a:pPr>
            <a:endParaRPr lang="en-US" altLang="zh-CN" sz="2000" b="1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C2A6E8-6954-425C-AD7A-FBDD3439D31E}" type="slidenum">
              <a:rPr lang="en-US" altLang="zh-CN"/>
              <a:pPr/>
              <a:t>93</a:t>
            </a:fld>
            <a:endParaRPr lang="en-US" altLang="zh-CN"/>
          </a:p>
        </p:txBody>
      </p:sp>
      <p:sp>
        <p:nvSpPr>
          <p:cNvPr id="3" name="矩形 2"/>
          <p:cNvSpPr/>
          <p:nvPr/>
        </p:nvSpPr>
        <p:spPr>
          <a:xfrm>
            <a:off x="755576" y="3700462"/>
            <a:ext cx="685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>
              <a:defRPr/>
            </a:pPr>
            <a:r>
              <a:rPr lang="pt-BR" altLang="zh-CN" b="1" dirty="0">
                <a:solidFill>
                  <a:srgbClr val="CC00CC"/>
                </a:solidFill>
              </a:rPr>
              <a:t>assign M_W_Data = R_Data_B;</a:t>
            </a:r>
            <a:endParaRPr lang="zh-CN" altLang="zh-CN" b="1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40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CD4E6-163E-4538-AB29-DA44282EABD7}" type="slidenum">
              <a:rPr lang="en-US" altLang="zh-CN"/>
              <a:pPr/>
              <a:t>94</a:t>
            </a:fld>
            <a:endParaRPr lang="en-US" altLang="zh-CN"/>
          </a:p>
        </p:txBody>
      </p:sp>
      <p:sp>
        <p:nvSpPr>
          <p:cNvPr id="497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Arial" charset="0"/>
              </a:rPr>
              <a:t>（</a:t>
            </a:r>
            <a:r>
              <a:rPr lang="en-US" altLang="zh-CN" sz="2800" dirty="0">
                <a:latin typeface="Arial" charset="0"/>
              </a:rPr>
              <a:t>2</a:t>
            </a:r>
            <a:r>
              <a:rPr lang="zh-CN" altLang="en-US" sz="2800" dirty="0">
                <a:latin typeface="Arial" charset="0"/>
              </a:rPr>
              <a:t>） </a:t>
            </a:r>
            <a:r>
              <a:rPr lang="en-US" altLang="zh-CN" sz="2800" dirty="0">
                <a:latin typeface="Arial" charset="0"/>
              </a:rPr>
              <a:t>I</a:t>
            </a:r>
            <a:r>
              <a:rPr lang="zh-CN" altLang="en-US" sz="2800" dirty="0">
                <a:latin typeface="Arial" charset="0"/>
              </a:rPr>
              <a:t>型指令（访存指令）   </a:t>
            </a:r>
            <a:r>
              <a:rPr lang="en-US" altLang="zh-CN" sz="28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</a:rPr>
              <a:t>数据通路</a:t>
            </a:r>
          </a:p>
        </p:txBody>
      </p:sp>
      <p:sp>
        <p:nvSpPr>
          <p:cNvPr id="497669" name="Rectangle 5"/>
          <p:cNvSpPr>
            <a:spLocks noChangeArrowheads="1"/>
          </p:cNvSpPr>
          <p:nvPr/>
        </p:nvSpPr>
        <p:spPr bwMode="auto">
          <a:xfrm>
            <a:off x="0" y="17621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7671" name="Rectangle 7"/>
          <p:cNvSpPr>
            <a:spLocks noChangeArrowheads="1"/>
          </p:cNvSpPr>
          <p:nvPr/>
        </p:nvSpPr>
        <p:spPr bwMode="auto">
          <a:xfrm>
            <a:off x="0" y="20859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9767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2287889"/>
              </p:ext>
            </p:extLst>
          </p:nvPr>
        </p:nvGraphicFramePr>
        <p:xfrm>
          <a:off x="250825" y="1700213"/>
          <a:ext cx="8893175" cy="452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706" name="Visio" r:id="rId3" imgW="7003791" imgH="3565080" progId="Visio.Drawing.11">
                  <p:embed/>
                </p:oleObj>
              </mc:Choice>
              <mc:Fallback>
                <p:oleObj name="Visio" r:id="rId3" imgW="7003791" imgH="3565080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1700213"/>
                        <a:ext cx="8893175" cy="4525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F53584-BFD7-4DA4-9955-372BD8A37492}" type="slidenum">
              <a:rPr lang="en-US" altLang="zh-CN"/>
              <a:pPr/>
              <a:t>95</a:t>
            </a:fld>
            <a:endParaRPr lang="en-US" altLang="zh-CN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（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2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） 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I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型指令（访存指令）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</a:rPr>
              <a:t>数据通路</a:t>
            </a:r>
            <a:endParaRPr lang="zh-CN" altLang="en-US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90499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0500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>
                <a:solidFill>
                  <a:srgbClr val="FF0000"/>
                </a:solidFill>
              </a:rPr>
              <a:t>数据存储器</a:t>
            </a:r>
            <a:r>
              <a:rPr lang="zh-CN" altLang="en-US" sz="2400" dirty="0"/>
              <a:t>：</a:t>
            </a:r>
          </a:p>
          <a:p>
            <a:pPr lvl="1"/>
            <a:r>
              <a:rPr lang="zh-CN" altLang="en-US" sz="2000" b="1" dirty="0"/>
              <a:t>地址：由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计算得到的</a:t>
            </a:r>
            <a:r>
              <a:rPr lang="en-US" altLang="zh-CN" sz="2000" b="1" dirty="0"/>
              <a:t>EA</a:t>
            </a:r>
            <a:r>
              <a:rPr lang="zh-CN" altLang="en-US" sz="2000" b="1" dirty="0"/>
              <a:t>提供，接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F</a:t>
            </a:r>
            <a:r>
              <a:rPr lang="zh-CN" altLang="en-US" sz="2000" b="1" dirty="0"/>
              <a:t>端；</a:t>
            </a:r>
          </a:p>
          <a:p>
            <a:pPr lvl="1"/>
            <a:r>
              <a:rPr lang="zh-CN" altLang="en-US" sz="2000" b="1" dirty="0"/>
              <a:t>写入的数据：由寄存器堆</a:t>
            </a:r>
            <a:r>
              <a:rPr lang="en-US" altLang="zh-CN" sz="2000" b="1" dirty="0" err="1"/>
              <a:t>rt</a:t>
            </a:r>
            <a:r>
              <a:rPr lang="zh-CN" altLang="en-US" sz="2000" b="1" dirty="0"/>
              <a:t>对应的读端口数据提供，接寄存器</a:t>
            </a:r>
            <a:r>
              <a:rPr lang="en-US" altLang="zh-CN" sz="2000" b="1" dirty="0"/>
              <a:t>B</a:t>
            </a:r>
            <a:r>
              <a:rPr lang="zh-CN" altLang="en-US" sz="2000" b="1" dirty="0"/>
              <a:t>口读出数据；</a:t>
            </a:r>
          </a:p>
          <a:p>
            <a:pPr lvl="1"/>
            <a:r>
              <a:rPr lang="zh-CN" altLang="en-US" sz="2000" b="1" dirty="0"/>
              <a:t>读出的数据：送寄存器堆的写端口，写</a:t>
            </a:r>
            <a:r>
              <a:rPr lang="en-US" altLang="zh-CN" sz="2000" b="1" dirty="0" err="1"/>
              <a:t>rt</a:t>
            </a:r>
            <a:r>
              <a:rPr lang="zh-CN" altLang="en-US" sz="2000" b="1" dirty="0"/>
              <a:t>指定的寄存器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寄存器堆的多路选择器：</a:t>
            </a:r>
          </a:p>
          <a:p>
            <a:pPr lvl="1"/>
            <a:r>
              <a:rPr lang="zh-CN" altLang="en-US" sz="2000" b="1" dirty="0"/>
              <a:t>需要设置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个多路选择器：</a:t>
            </a:r>
          </a:p>
          <a:p>
            <a:pPr lvl="2"/>
            <a:r>
              <a:rPr lang="zh-CN" altLang="en-US" sz="2000" b="1" dirty="0"/>
              <a:t>寄存器写端口地址：指令的</a:t>
            </a:r>
            <a:r>
              <a:rPr lang="en-US" altLang="zh-CN" sz="2000" b="1" dirty="0" err="1"/>
              <a:t>rd</a:t>
            </a:r>
            <a:r>
              <a:rPr lang="zh-CN" altLang="en-US" sz="2000" b="1" dirty="0"/>
              <a:t>或者</a:t>
            </a:r>
            <a:r>
              <a:rPr lang="en-US" altLang="zh-CN" sz="2000" b="1" dirty="0" err="1"/>
              <a:t>rt</a:t>
            </a:r>
            <a:r>
              <a:rPr lang="zh-CN" altLang="en-US" sz="2000" b="1" dirty="0"/>
              <a:t>字段，二选一；</a:t>
            </a:r>
          </a:p>
          <a:p>
            <a:pPr lvl="2"/>
            <a:r>
              <a:rPr lang="zh-CN" altLang="en-US" sz="2000" b="1" dirty="0"/>
              <a:t>寄存器写端口数据：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运算结果</a:t>
            </a:r>
            <a:r>
              <a:rPr lang="en-US" altLang="zh-CN" sz="2000" b="1" dirty="0"/>
              <a:t>F</a:t>
            </a:r>
            <a:r>
              <a:rPr lang="zh-CN" altLang="en-US" sz="2000" b="1" dirty="0"/>
              <a:t>或者存储器读出数据，二选一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立即数字段的符号扩展部件：</a:t>
            </a:r>
          </a:p>
          <a:p>
            <a:pPr lvl="1"/>
            <a:r>
              <a:rPr lang="zh-CN" altLang="en-US" sz="2000" b="1" dirty="0"/>
              <a:t>由</a:t>
            </a:r>
            <a:r>
              <a:rPr lang="en-US" altLang="zh-CN" sz="2000" b="1" dirty="0"/>
              <a:t>16</a:t>
            </a:r>
            <a:r>
              <a:rPr lang="zh-CN" altLang="en-US" sz="2000" b="1" dirty="0"/>
              <a:t>位的立即数或者偏移量，扩展成</a:t>
            </a:r>
            <a:r>
              <a:rPr lang="en-US" altLang="zh-CN" sz="2000" b="1" dirty="0"/>
              <a:t>32</a:t>
            </a:r>
            <a:r>
              <a:rPr lang="zh-CN" altLang="en-US" sz="2000" b="1" dirty="0"/>
              <a:t>位，高</a:t>
            </a:r>
            <a:r>
              <a:rPr lang="en-US" altLang="zh-CN" sz="2000" b="1" dirty="0"/>
              <a:t>16</a:t>
            </a:r>
            <a:r>
              <a:rPr lang="zh-CN" altLang="en-US" sz="2000" b="1" dirty="0"/>
              <a:t>位填充符号位或者</a:t>
            </a:r>
            <a:r>
              <a:rPr lang="en-US" altLang="zh-CN" sz="2000" b="1" dirty="0"/>
              <a:t>0</a:t>
            </a:r>
            <a:r>
              <a:rPr lang="zh-CN" altLang="en-US" sz="2000" b="1" dirty="0"/>
              <a:t>；</a:t>
            </a:r>
          </a:p>
          <a:p>
            <a:pPr lvl="1"/>
            <a:r>
              <a:rPr lang="en-US" altLang="zh-CN" sz="2000" b="1" dirty="0"/>
              <a:t>32</a:t>
            </a:r>
            <a:r>
              <a:rPr lang="zh-CN" altLang="en-US" sz="2000" b="1" dirty="0"/>
              <a:t>位符号扩展数据送</a:t>
            </a:r>
            <a:r>
              <a:rPr lang="en-US" altLang="zh-CN" sz="2000" b="1" dirty="0"/>
              <a:t>ALU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B</a:t>
            </a:r>
            <a:r>
              <a:rPr lang="zh-CN" altLang="en-US" sz="2000" b="1" dirty="0"/>
              <a:t>端口进行计算；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440FF-EF56-4747-A41F-D6B0FC0A6F0F}" type="slidenum">
              <a:rPr lang="en-US" altLang="zh-CN"/>
              <a:pPr/>
              <a:t>96</a:t>
            </a:fld>
            <a:endParaRPr lang="en-US" altLang="zh-CN"/>
          </a:p>
        </p:txBody>
      </p:sp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（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2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） 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I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型指令（访存指令）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</a:rPr>
              <a:t>数据通路</a:t>
            </a:r>
            <a:endParaRPr lang="zh-CN" altLang="en-US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9869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8692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>
                <a:solidFill>
                  <a:srgbClr val="FF0000"/>
                </a:solidFill>
              </a:rPr>
              <a:t>ALU</a:t>
            </a:r>
            <a:r>
              <a:rPr lang="zh-CN" altLang="en-US">
                <a:solidFill>
                  <a:srgbClr val="FF0000"/>
                </a:solidFill>
              </a:rPr>
              <a:t>：</a:t>
            </a:r>
          </a:p>
          <a:p>
            <a:pPr lvl="1"/>
            <a:r>
              <a:rPr lang="en-US" altLang="zh-CN" b="1"/>
              <a:t>B</a:t>
            </a:r>
            <a:r>
              <a:rPr lang="zh-CN" altLang="en-US" b="1"/>
              <a:t>端口设置多路选择器：寄存器堆的读</a:t>
            </a:r>
            <a:r>
              <a:rPr lang="en-US" altLang="zh-CN" b="1"/>
              <a:t>B</a:t>
            </a:r>
            <a:r>
              <a:rPr lang="zh-CN" altLang="en-US" b="1"/>
              <a:t>端口数据或者符号扩展输出数据，二选一</a:t>
            </a:r>
          </a:p>
          <a:p>
            <a:r>
              <a:rPr lang="zh-CN" altLang="en-US">
                <a:solidFill>
                  <a:srgbClr val="FF0000"/>
                </a:solidFill>
              </a:rPr>
              <a:t>指令译码：</a:t>
            </a:r>
          </a:p>
          <a:p>
            <a:pPr lvl="1"/>
            <a:r>
              <a:rPr lang="zh-CN" altLang="en-US" b="1"/>
              <a:t>读出的</a:t>
            </a:r>
            <a:r>
              <a:rPr lang="en-US" altLang="zh-CN" b="1"/>
              <a:t>32</a:t>
            </a:r>
            <a:r>
              <a:rPr lang="zh-CN" altLang="en-US" b="1"/>
              <a:t>位指令，分别将各字段送各数据通路部件：</a:t>
            </a:r>
          </a:p>
          <a:p>
            <a:pPr lvl="2"/>
            <a:r>
              <a:rPr lang="en-US" altLang="zh-CN" b="1"/>
              <a:t>rs</a:t>
            </a:r>
            <a:r>
              <a:rPr lang="zh-CN" altLang="en-US" b="1"/>
              <a:t>、</a:t>
            </a:r>
            <a:r>
              <a:rPr lang="en-US" altLang="zh-CN" b="1"/>
              <a:t>rt</a:t>
            </a:r>
            <a:r>
              <a:rPr lang="zh-CN" altLang="en-US" b="1"/>
              <a:t>、</a:t>
            </a:r>
            <a:r>
              <a:rPr lang="en-US" altLang="zh-CN" b="1"/>
              <a:t>rd</a:t>
            </a:r>
            <a:r>
              <a:rPr lang="zh-CN" altLang="en-US" b="1"/>
              <a:t>送寄存器堆；</a:t>
            </a:r>
          </a:p>
          <a:p>
            <a:pPr lvl="2"/>
            <a:r>
              <a:rPr lang="en-US" altLang="zh-CN" b="1"/>
              <a:t>Imme/offset</a:t>
            </a:r>
            <a:r>
              <a:rPr lang="zh-CN" altLang="en-US" b="1"/>
              <a:t>送符号扩展部件；</a:t>
            </a:r>
          </a:p>
          <a:p>
            <a:pPr lvl="2"/>
            <a:r>
              <a:rPr lang="en-US" altLang="zh-CN" b="1"/>
              <a:t>OP</a:t>
            </a:r>
            <a:r>
              <a:rPr lang="zh-CN" altLang="en-US" b="1"/>
              <a:t>和</a:t>
            </a:r>
            <a:r>
              <a:rPr lang="en-US" altLang="zh-CN" b="1"/>
              <a:t>func</a:t>
            </a:r>
            <a:r>
              <a:rPr lang="zh-CN" altLang="en-US" b="1"/>
              <a:t>送译码控制单元译码。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440FF-EF56-4747-A41F-D6B0FC0A6F0F}" type="slidenum">
              <a:rPr lang="en-US" altLang="zh-CN"/>
              <a:pPr/>
              <a:t>97</a:t>
            </a:fld>
            <a:endParaRPr lang="en-US" altLang="zh-CN"/>
          </a:p>
        </p:txBody>
      </p:sp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（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2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） 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I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型指令（访存指令）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</a:rPr>
              <a:t>数据通路</a:t>
            </a:r>
            <a:endParaRPr lang="zh-CN" altLang="en-US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9869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86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579296" cy="5538788"/>
          </a:xfrm>
        </p:spPr>
        <p:txBody>
          <a:bodyPr/>
          <a:lstStyle/>
          <a:p>
            <a:r>
              <a:rPr lang="zh-CN" altLang="zh-CN" sz="2400" dirty="0"/>
              <a:t>分析</a:t>
            </a:r>
            <a:r>
              <a:rPr lang="en-US" altLang="zh-CN" sz="2400" dirty="0" err="1"/>
              <a:t>addi</a:t>
            </a:r>
            <a:r>
              <a:rPr lang="en-US" altLang="zh-CN" sz="2400" dirty="0"/>
              <a:t> </a:t>
            </a:r>
            <a:r>
              <a:rPr lang="en-US" altLang="zh-CN" sz="2400" dirty="0" err="1"/>
              <a:t>rt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rs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imm</a:t>
            </a:r>
            <a:r>
              <a:rPr lang="zh-CN" altLang="zh-CN" sz="2400" dirty="0" smtClean="0"/>
              <a:t>（</a:t>
            </a:r>
            <a:r>
              <a:rPr lang="en-US" altLang="zh-CN" sz="2400" dirty="0" err="1" smtClean="0"/>
              <a:t>rs+imm</a:t>
            </a:r>
            <a:r>
              <a:rPr lang="zh-CN" altLang="zh-CN" sz="2400" dirty="0"/>
              <a:t>→</a:t>
            </a:r>
            <a:r>
              <a:rPr lang="en-US" altLang="zh-CN" sz="2400" dirty="0" err="1"/>
              <a:t>rt</a:t>
            </a:r>
            <a:r>
              <a:rPr lang="zh-CN" altLang="zh-CN" sz="2400" dirty="0"/>
              <a:t>）指令的数据</a:t>
            </a:r>
            <a:r>
              <a:rPr lang="zh-CN" altLang="zh-CN" sz="2400" dirty="0" smtClean="0"/>
              <a:t>通路</a:t>
            </a:r>
            <a:r>
              <a:rPr lang="zh-CN" altLang="en-US" sz="2400" dirty="0" smtClean="0"/>
              <a:t>：</a:t>
            </a:r>
            <a:endParaRPr lang="en-US" altLang="zh-CN" sz="2400" dirty="0" smtClean="0"/>
          </a:p>
          <a:p>
            <a:pPr lvl="1"/>
            <a:r>
              <a:rPr lang="en-US" altLang="zh-CN" sz="2000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的上升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沿</a:t>
            </a:r>
            <a:r>
              <a:rPr lang="zh-CN" altLang="en-US" sz="2000" b="1" dirty="0" smtClean="0">
                <a:solidFill>
                  <a:srgbClr val="0000CC"/>
                </a:solidFill>
              </a:rPr>
              <a:t>：</a:t>
            </a:r>
            <a:r>
              <a:rPr lang="zh-CN" altLang="zh-CN" sz="2000" b="1" dirty="0" smtClean="0"/>
              <a:t>启动指令</a:t>
            </a:r>
            <a:r>
              <a:rPr lang="zh-CN" altLang="zh-CN" sz="2000" b="1" dirty="0"/>
              <a:t>存储器依据</a:t>
            </a:r>
            <a:r>
              <a:rPr lang="en-US" altLang="zh-CN" sz="2000" b="1" dirty="0"/>
              <a:t>PC</a:t>
            </a:r>
            <a:r>
              <a:rPr lang="zh-CN" altLang="zh-CN" sz="2000" b="1" dirty="0"/>
              <a:t>读出</a:t>
            </a:r>
            <a:r>
              <a:rPr lang="en-US" altLang="zh-CN" sz="2000" b="1" dirty="0" err="1"/>
              <a:t>addi</a:t>
            </a:r>
            <a:r>
              <a:rPr lang="zh-CN" altLang="zh-CN" sz="2000" b="1" dirty="0" smtClean="0"/>
              <a:t>指令</a:t>
            </a:r>
            <a:endParaRPr lang="en-US" altLang="zh-CN" sz="2000" b="1" dirty="0" smtClean="0"/>
          </a:p>
          <a:p>
            <a:pPr lvl="1"/>
            <a:r>
              <a:rPr lang="en-US" altLang="zh-CN" sz="2000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高电平持续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期间</a:t>
            </a:r>
            <a:r>
              <a:rPr lang="zh-CN" altLang="en-US" sz="2000" b="1" dirty="0" smtClean="0">
                <a:solidFill>
                  <a:srgbClr val="0000CC"/>
                </a:solidFill>
              </a:rPr>
              <a:t>：</a:t>
            </a:r>
            <a:endParaRPr lang="en-US" altLang="zh-CN" sz="2000" b="1" dirty="0" smtClean="0">
              <a:solidFill>
                <a:srgbClr val="0000CC"/>
              </a:solidFill>
            </a:endParaRPr>
          </a:p>
          <a:p>
            <a:pPr marL="990600" lvl="2" indent="-274638"/>
            <a:r>
              <a:rPr lang="en-US" altLang="zh-CN" sz="2000" b="1" dirty="0" smtClean="0"/>
              <a:t>PC</a:t>
            </a:r>
            <a:r>
              <a:rPr lang="zh-CN" altLang="zh-CN" sz="2000" b="1" dirty="0"/>
              <a:t>值加</a:t>
            </a:r>
            <a:r>
              <a:rPr lang="en-US" altLang="zh-CN" sz="2000" b="1" dirty="0"/>
              <a:t>4</a:t>
            </a:r>
            <a:r>
              <a:rPr lang="zh-CN" altLang="zh-CN" sz="2000" b="1" dirty="0"/>
              <a:t>并置入</a:t>
            </a:r>
            <a:r>
              <a:rPr lang="en-US" altLang="zh-CN" sz="2000" b="1" dirty="0" err="1"/>
              <a:t>PC_new</a:t>
            </a:r>
            <a:r>
              <a:rPr lang="zh-CN" altLang="zh-CN" sz="2000" b="1" dirty="0" smtClean="0"/>
              <a:t>寄存器</a:t>
            </a:r>
            <a:r>
              <a:rPr lang="en-US" altLang="zh-CN" sz="2000" b="1" dirty="0" smtClean="0"/>
              <a:t>;</a:t>
            </a:r>
          </a:p>
          <a:p>
            <a:pPr marL="990600" lvl="2" indent="-274638"/>
            <a:r>
              <a:rPr lang="zh-CN" altLang="zh-CN" sz="2000" b="1" dirty="0" smtClean="0"/>
              <a:t>指令译码</a:t>
            </a:r>
            <a:r>
              <a:rPr lang="zh-CN" altLang="en-US" sz="2000" b="1" dirty="0" smtClean="0"/>
              <a:t>：</a:t>
            </a:r>
            <a:endParaRPr lang="en-US" altLang="zh-CN" sz="2000" b="1" dirty="0" smtClean="0"/>
          </a:p>
          <a:p>
            <a:pPr marL="1168400" lvl="3" indent="-273050"/>
            <a:r>
              <a:rPr lang="zh-CN" altLang="zh-CN" sz="2000" b="1" dirty="0" smtClean="0"/>
              <a:t>寄存器</a:t>
            </a:r>
            <a:r>
              <a:rPr lang="zh-CN" altLang="zh-CN" sz="2000" b="1" dirty="0"/>
              <a:t>堆的读端口</a:t>
            </a:r>
            <a:r>
              <a:rPr lang="en-US" altLang="zh-CN" sz="2000" b="1" dirty="0"/>
              <a:t>A</a:t>
            </a:r>
            <a:r>
              <a:rPr lang="zh-CN" altLang="zh-CN" sz="2000" b="1" dirty="0"/>
              <a:t>以</a:t>
            </a:r>
            <a:r>
              <a:rPr lang="zh-CN" altLang="zh-CN" sz="2000" b="1" dirty="0" smtClean="0"/>
              <a:t>指令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en-US" sz="2000" b="1" dirty="0" smtClean="0"/>
              <a:t>为地址</a:t>
            </a:r>
            <a:r>
              <a:rPr lang="zh-CN" altLang="zh-CN" sz="2000" b="1" dirty="0" smtClean="0"/>
              <a:t>读</a:t>
            </a:r>
            <a:r>
              <a:rPr lang="zh-CN" altLang="en-US" sz="2000" b="1" dirty="0" smtClean="0"/>
              <a:t>出</a:t>
            </a:r>
            <a:r>
              <a:rPr lang="zh-CN" altLang="zh-CN" sz="2000" b="1" dirty="0" smtClean="0"/>
              <a:t>寄存器内容</a:t>
            </a:r>
            <a:r>
              <a:rPr lang="zh-CN" altLang="zh-CN" sz="2000" b="1" dirty="0"/>
              <a:t>输出到</a:t>
            </a:r>
            <a:r>
              <a:rPr lang="en-US" altLang="zh-CN" sz="2000" b="1" dirty="0" smtClean="0"/>
              <a:t>ALU</a:t>
            </a:r>
          </a:p>
          <a:p>
            <a:pPr marL="1168400" lvl="3" indent="-273050"/>
            <a:r>
              <a:rPr lang="zh-CN" altLang="zh-CN" sz="2000" b="1" dirty="0" smtClean="0"/>
              <a:t>指令的立即数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imm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经过</a:t>
            </a:r>
            <a:r>
              <a:rPr lang="zh-CN" altLang="zh-CN" sz="2000" b="1" dirty="0"/>
              <a:t>符号扩展（控制信号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imm_s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/>
              <a:t>），输出到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rt_imm_s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 smtClean="0"/>
              <a:t>）</a:t>
            </a:r>
            <a:endParaRPr lang="en-US" altLang="zh-CN" sz="2000" b="1" dirty="0" smtClean="0"/>
          </a:p>
          <a:p>
            <a:pPr marL="1168400" lvl="3" indent="-273050"/>
            <a:r>
              <a:rPr lang="zh-CN" altLang="zh-CN" sz="2000" b="1" dirty="0" smtClean="0"/>
              <a:t>与</a:t>
            </a:r>
            <a:r>
              <a:rPr lang="zh-CN" altLang="zh-CN" sz="2000" b="1" dirty="0"/>
              <a:t>读出</a:t>
            </a:r>
            <a:r>
              <a:rPr lang="en-US" altLang="zh-CN" sz="2000" b="1" dirty="0" err="1"/>
              <a:t>rs</a:t>
            </a:r>
            <a:r>
              <a:rPr lang="zh-CN" altLang="zh-CN" sz="2000" b="1" dirty="0"/>
              <a:t>寄存器的内容</a:t>
            </a:r>
            <a:r>
              <a:rPr lang="zh-CN" altLang="zh-CN" sz="2000" b="1" dirty="0" smtClean="0"/>
              <a:t>相加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1"/>
            <a:r>
              <a:rPr lang="en-US" altLang="zh-CN" sz="2000" b="1" dirty="0" err="1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的下降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沿</a:t>
            </a:r>
            <a:r>
              <a:rPr lang="zh-CN" altLang="en-US" sz="2000" b="1" dirty="0" smtClean="0">
                <a:solidFill>
                  <a:srgbClr val="0000CC"/>
                </a:solidFill>
              </a:rPr>
              <a:t>：</a:t>
            </a:r>
            <a:endParaRPr lang="en-US" altLang="zh-CN" sz="2000" b="1" dirty="0" smtClean="0">
              <a:solidFill>
                <a:srgbClr val="0000CC"/>
              </a:solidFill>
            </a:endParaRPr>
          </a:p>
          <a:p>
            <a:pPr lvl="2"/>
            <a:r>
              <a:rPr lang="zh-CN" altLang="zh-CN" sz="2000" b="1" dirty="0" smtClean="0"/>
              <a:t>将</a:t>
            </a:r>
            <a:r>
              <a:rPr lang="en-US" altLang="zh-CN" sz="2000" b="1" dirty="0" smtClean="0"/>
              <a:t>ALU</a:t>
            </a:r>
            <a:r>
              <a:rPr lang="zh-CN" altLang="zh-CN" sz="2000" b="1" dirty="0" smtClean="0"/>
              <a:t>运算</a:t>
            </a:r>
            <a:r>
              <a:rPr lang="zh-CN" altLang="zh-CN" sz="2000" b="1" dirty="0"/>
              <a:t>的结果写入寄存器</a:t>
            </a:r>
            <a:r>
              <a:rPr lang="en-US" altLang="zh-CN" sz="2000" b="1" dirty="0" err="1"/>
              <a:t>rt</a:t>
            </a:r>
            <a:r>
              <a:rPr lang="zh-CN" altLang="zh-CN" sz="2000" b="1" dirty="0"/>
              <a:t>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alu_mem_s</a:t>
            </a:r>
            <a:r>
              <a:rPr lang="en-US" altLang="zh-CN" sz="2000" b="1" dirty="0">
                <a:solidFill>
                  <a:srgbClr val="00B050"/>
                </a:solidFill>
              </a:rPr>
              <a:t>=0</a:t>
            </a:r>
            <a:r>
              <a:rPr lang="zh-CN" altLang="zh-CN" sz="2000" b="1" dirty="0"/>
              <a:t>），其地址由</a:t>
            </a:r>
            <a:r>
              <a:rPr lang="en-US" altLang="zh-CN" sz="2000" b="1" dirty="0" err="1"/>
              <a:t>W_Addr</a:t>
            </a:r>
            <a:r>
              <a:rPr lang="zh-CN" altLang="zh-CN" sz="2000" b="1" dirty="0"/>
              <a:t>根据指令</a:t>
            </a:r>
            <a:r>
              <a:rPr lang="zh-CN" altLang="zh-CN" sz="2000" b="1" dirty="0" smtClean="0"/>
              <a:t>的</a:t>
            </a:r>
            <a:r>
              <a:rPr lang="en-US" altLang="zh-CN" sz="2000" b="1" dirty="0" err="1" smtClean="0"/>
              <a:t>rt</a:t>
            </a:r>
            <a:r>
              <a:rPr lang="zh-CN" altLang="en-US" sz="2000" b="1" dirty="0" smtClean="0"/>
              <a:t>字段</a:t>
            </a:r>
            <a:r>
              <a:rPr lang="zh-CN" altLang="zh-CN" sz="2000" b="1" dirty="0" smtClean="0"/>
              <a:t>指定</a:t>
            </a:r>
            <a:r>
              <a:rPr lang="zh-CN" altLang="zh-CN" sz="2000" b="1" dirty="0"/>
              <a:t>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rd_rt_s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/>
              <a:t>）</a:t>
            </a:r>
            <a:r>
              <a:rPr lang="zh-CN" altLang="zh-CN" sz="2000" b="1" dirty="0" smtClean="0"/>
              <a:t>。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根据</a:t>
            </a:r>
            <a:r>
              <a:rPr lang="zh-CN" altLang="zh-CN" sz="2000" b="1" dirty="0"/>
              <a:t>运算结果置标志</a:t>
            </a:r>
            <a:r>
              <a:rPr lang="zh-CN" altLang="zh-CN" sz="2000" b="1" dirty="0" smtClean="0"/>
              <a:t>寄存器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用</a:t>
            </a:r>
            <a:r>
              <a:rPr lang="en-US" altLang="zh-CN" sz="2000" b="1" dirty="0" err="1"/>
              <a:t>PC_new</a:t>
            </a:r>
            <a:r>
              <a:rPr lang="zh-CN" altLang="zh-CN" sz="2000" b="1" dirty="0"/>
              <a:t>的内容更新</a:t>
            </a:r>
            <a:r>
              <a:rPr lang="en-US" altLang="zh-CN" sz="2000" b="1" dirty="0"/>
              <a:t>PC</a:t>
            </a:r>
            <a:r>
              <a:rPr lang="zh-CN" altLang="zh-CN" sz="2000" b="1" dirty="0"/>
              <a:t>值。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8889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440FF-EF56-4747-A41F-D6B0FC0A6F0F}" type="slidenum">
              <a:rPr lang="en-US" altLang="zh-CN"/>
              <a:pPr/>
              <a:t>98</a:t>
            </a:fld>
            <a:endParaRPr lang="en-US" altLang="zh-CN"/>
          </a:p>
        </p:txBody>
      </p:sp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（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2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） </a:t>
            </a:r>
            <a:r>
              <a:rPr lang="en-US" altLang="zh-CN" sz="2800" dirty="0">
                <a:solidFill>
                  <a:srgbClr val="FFFFFF"/>
                </a:solidFill>
                <a:latin typeface="Arial" charset="0"/>
              </a:rPr>
              <a:t>I</a:t>
            </a:r>
            <a:r>
              <a:rPr lang="zh-CN" altLang="en-US" sz="2800" dirty="0">
                <a:solidFill>
                  <a:srgbClr val="FFFFFF"/>
                </a:solidFill>
                <a:latin typeface="Arial" charset="0"/>
              </a:rPr>
              <a:t>型指令（访存指令）   </a:t>
            </a:r>
            <a:r>
              <a:rPr lang="en-US" altLang="zh-CN" sz="2800" dirty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800" dirty="0">
                <a:solidFill>
                  <a:srgbClr val="FFFF66"/>
                </a:solidFill>
              </a:rPr>
              <a:t>数据通路</a:t>
            </a:r>
            <a:endParaRPr lang="zh-CN" altLang="en-US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98691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86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686800" cy="5538788"/>
          </a:xfrm>
        </p:spPr>
        <p:txBody>
          <a:bodyPr/>
          <a:lstStyle/>
          <a:p>
            <a:r>
              <a:rPr lang="zh-CN" altLang="zh-CN" sz="2000" dirty="0"/>
              <a:t>分</a:t>
            </a:r>
            <a:r>
              <a:rPr lang="zh-CN" altLang="zh-CN" sz="2000" dirty="0" smtClean="0"/>
              <a:t>析</a:t>
            </a:r>
            <a:r>
              <a:rPr lang="zh-CN" altLang="zh-CN" sz="2000" dirty="0"/>
              <a:t>取数</a:t>
            </a:r>
            <a:r>
              <a:rPr lang="en-US" altLang="zh-CN" sz="2000" dirty="0" err="1" smtClean="0">
                <a:solidFill>
                  <a:srgbClr val="0000CC"/>
                </a:solidFill>
              </a:rPr>
              <a:t>lw</a:t>
            </a:r>
            <a:r>
              <a:rPr lang="en-US" altLang="zh-CN" sz="2000" dirty="0" smtClean="0">
                <a:solidFill>
                  <a:srgbClr val="0000CC"/>
                </a:solidFill>
              </a:rPr>
              <a:t> </a:t>
            </a:r>
            <a:r>
              <a:rPr lang="en-US" altLang="zh-CN" sz="2000" dirty="0" err="1">
                <a:solidFill>
                  <a:srgbClr val="0000CC"/>
                </a:solidFill>
              </a:rPr>
              <a:t>rt</a:t>
            </a:r>
            <a:r>
              <a:rPr lang="en-US" altLang="zh-CN" sz="2000" dirty="0">
                <a:solidFill>
                  <a:srgbClr val="0000CC"/>
                </a:solidFill>
              </a:rPr>
              <a:t>, offset(</a:t>
            </a:r>
            <a:r>
              <a:rPr lang="en-US" altLang="zh-CN" sz="2000" dirty="0" err="1">
                <a:solidFill>
                  <a:srgbClr val="0000CC"/>
                </a:solidFill>
              </a:rPr>
              <a:t>rs</a:t>
            </a:r>
            <a:r>
              <a:rPr lang="en-US" altLang="zh-CN" sz="2000" dirty="0">
                <a:solidFill>
                  <a:srgbClr val="0000CC"/>
                </a:solidFill>
              </a:rPr>
              <a:t>)</a:t>
            </a:r>
            <a:r>
              <a:rPr lang="zh-CN" altLang="zh-CN" sz="2000" dirty="0" smtClean="0"/>
              <a:t>（</a:t>
            </a:r>
            <a:r>
              <a:rPr lang="en-US" altLang="zh-CN" sz="2000" dirty="0" smtClean="0"/>
              <a:t>mem(</a:t>
            </a:r>
            <a:r>
              <a:rPr lang="en-US" altLang="zh-CN" sz="2000" dirty="0" err="1" smtClean="0"/>
              <a:t>rs</a:t>
            </a:r>
            <a:r>
              <a:rPr lang="en-US" altLang="zh-CN" sz="2000" dirty="0" smtClean="0"/>
              <a:t> </a:t>
            </a:r>
            <a:r>
              <a:rPr lang="en-US" altLang="zh-CN" sz="2000" dirty="0"/>
              <a:t>+</a:t>
            </a:r>
            <a:r>
              <a:rPr lang="en-US" altLang="zh-CN" sz="2000" dirty="0" smtClean="0"/>
              <a:t>offset)</a:t>
            </a:r>
            <a:r>
              <a:rPr lang="zh-CN" altLang="zh-CN" sz="2000" dirty="0" smtClean="0"/>
              <a:t>→</a:t>
            </a:r>
            <a:r>
              <a:rPr lang="en-US" altLang="zh-CN" sz="2000" dirty="0" err="1"/>
              <a:t>rt</a:t>
            </a:r>
            <a:r>
              <a:rPr lang="zh-CN" altLang="zh-CN" sz="2000" dirty="0"/>
              <a:t>）指令的数据</a:t>
            </a:r>
            <a:r>
              <a:rPr lang="zh-CN" altLang="zh-CN" sz="2000" dirty="0" smtClean="0"/>
              <a:t>通路</a:t>
            </a:r>
            <a:r>
              <a:rPr lang="zh-CN" altLang="en-US" sz="2000" dirty="0"/>
              <a:t>：</a:t>
            </a:r>
            <a:endParaRPr lang="en-US" altLang="zh-CN" sz="2000" dirty="0" smtClean="0"/>
          </a:p>
          <a:p>
            <a:pPr lvl="1"/>
            <a:r>
              <a:rPr lang="en-US" altLang="zh-CN" sz="2000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的上升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沿</a:t>
            </a:r>
            <a:r>
              <a:rPr lang="zh-CN" altLang="en-US" sz="2000" b="1" dirty="0" smtClean="0"/>
              <a:t>：</a:t>
            </a:r>
            <a:r>
              <a:rPr lang="zh-CN" altLang="zh-CN" sz="2000" b="1" dirty="0" smtClean="0"/>
              <a:t>启动指令</a:t>
            </a:r>
            <a:r>
              <a:rPr lang="zh-CN" altLang="zh-CN" sz="2000" b="1" dirty="0"/>
              <a:t>存储器依据</a:t>
            </a:r>
            <a:r>
              <a:rPr lang="en-US" altLang="zh-CN" sz="2000" b="1" dirty="0"/>
              <a:t>PC</a:t>
            </a:r>
            <a:r>
              <a:rPr lang="zh-CN" altLang="zh-CN" sz="2000" b="1" dirty="0"/>
              <a:t>读出</a:t>
            </a:r>
            <a:r>
              <a:rPr lang="en-US" altLang="zh-CN" sz="2000" b="1" dirty="0" err="1"/>
              <a:t>lw</a:t>
            </a:r>
            <a:r>
              <a:rPr lang="zh-CN" altLang="zh-CN" sz="2000" b="1" dirty="0"/>
              <a:t>指令</a:t>
            </a:r>
            <a:r>
              <a:rPr lang="zh-CN" altLang="zh-CN" sz="2000" b="1" dirty="0" smtClean="0"/>
              <a:t>。</a:t>
            </a:r>
            <a:endParaRPr lang="en-US" altLang="zh-CN" sz="2000" b="1" dirty="0" smtClean="0"/>
          </a:p>
          <a:p>
            <a:pPr lvl="1"/>
            <a:r>
              <a:rPr lang="en-US" altLang="zh-CN" sz="2000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高电平持续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期间</a:t>
            </a:r>
            <a:r>
              <a:rPr lang="zh-CN" altLang="en-US" sz="2000" b="1" dirty="0" smtClean="0"/>
              <a:t>：</a:t>
            </a:r>
            <a:endParaRPr lang="en-US" altLang="zh-CN" sz="2000" b="1" dirty="0" smtClean="0"/>
          </a:p>
          <a:p>
            <a:pPr lvl="2"/>
            <a:r>
              <a:rPr lang="en-US" altLang="zh-CN" sz="2000" b="1" dirty="0" smtClean="0"/>
              <a:t>PC</a:t>
            </a:r>
            <a:r>
              <a:rPr lang="zh-CN" altLang="zh-CN" sz="2000" b="1" dirty="0"/>
              <a:t>值加</a:t>
            </a:r>
            <a:r>
              <a:rPr lang="en-US" altLang="zh-CN" sz="2000" b="1" dirty="0"/>
              <a:t>4</a:t>
            </a:r>
            <a:r>
              <a:rPr lang="zh-CN" altLang="zh-CN" sz="2000" b="1" dirty="0"/>
              <a:t>并置入</a:t>
            </a:r>
            <a:r>
              <a:rPr lang="en-US" altLang="zh-CN" sz="2000" b="1" dirty="0" err="1"/>
              <a:t>PC_new</a:t>
            </a:r>
            <a:r>
              <a:rPr lang="zh-CN" altLang="zh-CN" sz="2000" b="1" dirty="0" smtClean="0"/>
              <a:t>寄存器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指令译码</a:t>
            </a:r>
            <a:r>
              <a:rPr lang="zh-CN" altLang="en-US" sz="2000" b="1" dirty="0" smtClean="0"/>
              <a:t>：</a:t>
            </a:r>
            <a:endParaRPr lang="en-US" altLang="zh-CN" sz="2000" b="1" dirty="0" smtClean="0"/>
          </a:p>
          <a:p>
            <a:pPr lvl="3"/>
            <a:r>
              <a:rPr lang="zh-CN" altLang="zh-CN" sz="2000" b="1" dirty="0" smtClean="0"/>
              <a:t>寄存器</a:t>
            </a:r>
            <a:r>
              <a:rPr lang="zh-CN" altLang="zh-CN" sz="2000" b="1" dirty="0"/>
              <a:t>堆的读端口</a:t>
            </a:r>
            <a:r>
              <a:rPr lang="en-US" altLang="zh-CN" sz="2000" b="1" dirty="0"/>
              <a:t>A</a:t>
            </a:r>
            <a:r>
              <a:rPr lang="zh-CN" altLang="zh-CN" sz="2000" b="1" dirty="0"/>
              <a:t>以指令</a:t>
            </a:r>
            <a:r>
              <a:rPr lang="zh-CN" altLang="zh-CN" sz="2000" b="1" dirty="0" smtClean="0"/>
              <a:t>的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读</a:t>
            </a:r>
            <a:r>
              <a:rPr lang="zh-CN" altLang="en-US" sz="2000" b="1" dirty="0" smtClean="0"/>
              <a:t>出</a:t>
            </a:r>
            <a:r>
              <a:rPr lang="zh-CN" altLang="zh-CN" sz="2000" b="1" dirty="0" smtClean="0"/>
              <a:t>寄存器内容</a:t>
            </a:r>
            <a:r>
              <a:rPr lang="zh-CN" altLang="zh-CN" sz="2000" b="1" dirty="0"/>
              <a:t>输出到</a:t>
            </a:r>
            <a:r>
              <a:rPr lang="en-US" altLang="zh-CN" sz="2000" b="1" dirty="0" smtClean="0"/>
              <a:t>ALU</a:t>
            </a:r>
          </a:p>
          <a:p>
            <a:pPr lvl="3"/>
            <a:r>
              <a:rPr lang="zh-CN" altLang="zh-CN" sz="2000" b="1" dirty="0" smtClean="0"/>
              <a:t>指令的偏移</a:t>
            </a:r>
            <a:r>
              <a:rPr lang="zh-CN" altLang="zh-CN" sz="2000" b="1" dirty="0"/>
              <a:t>量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offset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经过</a:t>
            </a:r>
            <a:r>
              <a:rPr lang="zh-CN" altLang="zh-CN" sz="2000" b="1" dirty="0"/>
              <a:t>符号扩展（控制信号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imm_s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 smtClean="0"/>
              <a:t>）</a:t>
            </a:r>
            <a:r>
              <a:rPr lang="zh-CN" altLang="en-US" sz="2000" b="1" dirty="0" smtClean="0"/>
              <a:t>，</a:t>
            </a:r>
            <a:r>
              <a:rPr lang="zh-CN" altLang="zh-CN" sz="2000" b="1" dirty="0" smtClean="0"/>
              <a:t>输出</a:t>
            </a:r>
            <a:r>
              <a:rPr lang="zh-CN" altLang="zh-CN" sz="2000" b="1" dirty="0"/>
              <a:t>到</a:t>
            </a:r>
            <a:r>
              <a:rPr lang="en-US" altLang="zh-CN" sz="2000" b="1" dirty="0"/>
              <a:t>ALU</a:t>
            </a:r>
            <a:r>
              <a:rPr lang="zh-CN" altLang="zh-CN" sz="2000" b="1" dirty="0"/>
              <a:t>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rt_imm_s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 smtClean="0"/>
              <a:t>）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3"/>
            <a:r>
              <a:rPr lang="zh-CN" altLang="zh-CN" sz="2000" b="1" dirty="0" smtClean="0"/>
              <a:t>与</a:t>
            </a:r>
            <a:r>
              <a:rPr lang="en-US" altLang="zh-CN" sz="2000" b="1" dirty="0" err="1"/>
              <a:t>rs</a:t>
            </a:r>
            <a:r>
              <a:rPr lang="zh-CN" altLang="zh-CN" sz="2000" b="1" dirty="0"/>
              <a:t>寄存器的内容相加</a:t>
            </a:r>
            <a:r>
              <a:rPr lang="zh-CN" altLang="zh-CN" sz="2000" b="1" dirty="0" smtClean="0"/>
              <a:t>，结果</a:t>
            </a:r>
            <a:r>
              <a:rPr lang="zh-CN" altLang="en-US" sz="2000" b="1" dirty="0" smtClean="0"/>
              <a:t>送数据存储器</a:t>
            </a:r>
            <a:r>
              <a:rPr lang="zh-CN" altLang="zh-CN" sz="2000" b="1" dirty="0" smtClean="0"/>
              <a:t>地址</a:t>
            </a:r>
            <a:r>
              <a:rPr lang="zh-CN" altLang="en-US" sz="2000" b="1" dirty="0" smtClean="0"/>
              <a:t>；</a:t>
            </a:r>
            <a:endParaRPr lang="en-US" altLang="zh-CN" sz="2000" b="1" dirty="0" smtClean="0"/>
          </a:p>
          <a:p>
            <a:pPr lvl="3"/>
            <a:r>
              <a:rPr lang="zh-CN" altLang="en-US" sz="2000" b="1" dirty="0" smtClean="0"/>
              <a:t>读存储器（</a:t>
            </a:r>
            <a:r>
              <a:rPr lang="zh-CN" altLang="zh-CN" sz="2000" b="1" dirty="0" smtClean="0"/>
              <a:t>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Mem_Write</a:t>
            </a:r>
            <a:r>
              <a:rPr lang="en-US" altLang="zh-CN" sz="2000" b="1" dirty="0">
                <a:solidFill>
                  <a:srgbClr val="00B050"/>
                </a:solidFill>
              </a:rPr>
              <a:t>=0</a:t>
            </a:r>
            <a:r>
              <a:rPr lang="zh-CN" altLang="zh-CN" sz="2000" b="1" dirty="0" smtClean="0"/>
              <a:t>）</a:t>
            </a:r>
            <a:endParaRPr lang="en-US" altLang="zh-CN" sz="2000" b="1" dirty="0" smtClean="0"/>
          </a:p>
          <a:p>
            <a:pPr lvl="1"/>
            <a:r>
              <a:rPr lang="en-US" altLang="zh-CN" sz="2000" b="1" dirty="0" err="1" smtClean="0">
                <a:solidFill>
                  <a:srgbClr val="0000CC"/>
                </a:solidFill>
              </a:rPr>
              <a:t>clk</a:t>
            </a:r>
            <a:r>
              <a:rPr lang="zh-CN" altLang="zh-CN" sz="2000" b="1" dirty="0">
                <a:solidFill>
                  <a:srgbClr val="0000CC"/>
                </a:solidFill>
              </a:rPr>
              <a:t>的下降</a:t>
            </a:r>
            <a:r>
              <a:rPr lang="zh-CN" altLang="zh-CN" sz="2000" b="1" dirty="0" smtClean="0">
                <a:solidFill>
                  <a:srgbClr val="0000CC"/>
                </a:solidFill>
              </a:rPr>
              <a:t>沿</a:t>
            </a:r>
            <a:r>
              <a:rPr lang="zh-CN" altLang="en-US" sz="2000" b="1" dirty="0" smtClean="0">
                <a:solidFill>
                  <a:srgbClr val="0000CC"/>
                </a:solidFill>
              </a:rPr>
              <a:t>：</a:t>
            </a:r>
            <a:endParaRPr lang="en-US" altLang="zh-CN" sz="2000" b="1" dirty="0" smtClean="0">
              <a:solidFill>
                <a:srgbClr val="0000CC"/>
              </a:solidFill>
            </a:endParaRPr>
          </a:p>
          <a:p>
            <a:pPr lvl="2"/>
            <a:r>
              <a:rPr lang="zh-CN" altLang="zh-CN" sz="2000" b="1" dirty="0" smtClean="0"/>
              <a:t>存储器</a:t>
            </a:r>
            <a:r>
              <a:rPr lang="zh-CN" altLang="zh-CN" sz="2000" b="1" dirty="0"/>
              <a:t>读出的数据写入寄存器</a:t>
            </a:r>
            <a:r>
              <a:rPr lang="en-US" altLang="zh-CN" sz="2000" b="1" dirty="0" err="1"/>
              <a:t>rt</a:t>
            </a:r>
            <a:r>
              <a:rPr lang="zh-CN" altLang="zh-CN" sz="2000" b="1" dirty="0"/>
              <a:t>，其</a:t>
            </a:r>
            <a:r>
              <a:rPr lang="zh-CN" altLang="zh-CN" sz="2000" b="1" dirty="0" smtClean="0"/>
              <a:t>地址</a:t>
            </a:r>
            <a:r>
              <a:rPr lang="en-US" altLang="zh-CN" sz="2000" b="1" dirty="0" err="1" smtClean="0"/>
              <a:t>W_Addr</a:t>
            </a:r>
            <a:r>
              <a:rPr lang="zh-CN" altLang="en-US" sz="2000" b="1" dirty="0" smtClean="0"/>
              <a:t>由</a:t>
            </a:r>
            <a:r>
              <a:rPr lang="zh-CN" altLang="zh-CN" sz="2000" b="1" dirty="0" smtClean="0"/>
              <a:t>指令的</a:t>
            </a:r>
            <a:r>
              <a:rPr lang="en-US" altLang="zh-CN" sz="2000" b="1" dirty="0" err="1" smtClean="0">
                <a:solidFill>
                  <a:srgbClr val="FF0000"/>
                </a:solidFill>
              </a:rPr>
              <a:t>rt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字段</a:t>
            </a:r>
            <a:r>
              <a:rPr lang="zh-CN" altLang="zh-CN" sz="2000" b="1" dirty="0" smtClean="0"/>
              <a:t>指定</a:t>
            </a:r>
            <a:r>
              <a:rPr lang="zh-CN" altLang="zh-CN" sz="2000" b="1" dirty="0"/>
              <a:t>（控制信号</a:t>
            </a:r>
            <a:r>
              <a:rPr lang="en-US" altLang="zh-CN" sz="2000" b="1" dirty="0" err="1">
                <a:solidFill>
                  <a:srgbClr val="00B050"/>
                </a:solidFill>
              </a:rPr>
              <a:t>rd_rt_s</a:t>
            </a:r>
            <a:r>
              <a:rPr lang="en-US" altLang="zh-CN" sz="2000" b="1" dirty="0">
                <a:solidFill>
                  <a:srgbClr val="00B050"/>
                </a:solidFill>
              </a:rPr>
              <a:t>=1</a:t>
            </a:r>
            <a:r>
              <a:rPr lang="zh-CN" altLang="zh-CN" sz="2000" b="1" dirty="0"/>
              <a:t>）</a:t>
            </a:r>
            <a:r>
              <a:rPr lang="zh-CN" altLang="zh-CN" sz="2000" b="1" dirty="0" smtClean="0"/>
              <a:t>。</a:t>
            </a:r>
            <a:endParaRPr lang="en-US" altLang="zh-CN" sz="2000" b="1" dirty="0" smtClean="0"/>
          </a:p>
          <a:p>
            <a:pPr lvl="2"/>
            <a:r>
              <a:rPr lang="zh-CN" altLang="zh-CN" sz="2000" b="1" dirty="0" smtClean="0"/>
              <a:t>同时</a:t>
            </a:r>
            <a:r>
              <a:rPr lang="zh-CN" altLang="zh-CN" sz="2000" b="1" dirty="0"/>
              <a:t>用</a:t>
            </a:r>
            <a:r>
              <a:rPr lang="en-US" altLang="zh-CN" sz="2000" b="1" dirty="0" err="1"/>
              <a:t>PC_new</a:t>
            </a:r>
            <a:r>
              <a:rPr lang="zh-CN" altLang="zh-CN" sz="2000" b="1" dirty="0"/>
              <a:t>的内容更新</a:t>
            </a:r>
            <a:r>
              <a:rPr lang="en-US" altLang="zh-CN" sz="2000" b="1" dirty="0"/>
              <a:t>PC</a:t>
            </a:r>
            <a:r>
              <a:rPr lang="zh-CN" altLang="zh-CN" sz="2000" b="1" dirty="0"/>
              <a:t>值。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122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F48C24-1E3F-4E73-A126-BBF272912281}" type="slidenum">
              <a:rPr lang="en-US" altLang="zh-CN"/>
              <a:pPr/>
              <a:t>99</a:t>
            </a:fld>
            <a:endParaRPr lang="en-US" altLang="zh-CN"/>
          </a:p>
        </p:txBody>
      </p:sp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>
          <a:xfrm>
            <a:off x="1142999" y="381000"/>
            <a:ext cx="7173913" cy="563563"/>
          </a:xfrm>
        </p:spPr>
        <p:txBody>
          <a:bodyPr/>
          <a:lstStyle/>
          <a:p>
            <a:r>
              <a:rPr lang="zh-CN" altLang="en-US" sz="2400" dirty="0">
                <a:solidFill>
                  <a:srgbClr val="FFFFFF"/>
                </a:solidFill>
                <a:latin typeface="Arial" charset="0"/>
              </a:rPr>
              <a:t>（</a:t>
            </a:r>
            <a:r>
              <a:rPr lang="en-US" altLang="zh-CN" sz="2400" dirty="0">
                <a:solidFill>
                  <a:srgbClr val="FFFFFF"/>
                </a:solidFill>
                <a:latin typeface="Arial" charset="0"/>
              </a:rPr>
              <a:t>2</a:t>
            </a:r>
            <a:r>
              <a:rPr lang="zh-CN" altLang="en-US" sz="2400" dirty="0">
                <a:solidFill>
                  <a:srgbClr val="FFFFFF"/>
                </a:solidFill>
                <a:latin typeface="Arial" charset="0"/>
              </a:rPr>
              <a:t>） </a:t>
            </a:r>
            <a:r>
              <a:rPr lang="en-US" altLang="zh-CN" sz="2400" dirty="0">
                <a:solidFill>
                  <a:srgbClr val="FFFFFF"/>
                </a:solidFill>
                <a:latin typeface="Arial" charset="0"/>
              </a:rPr>
              <a:t>I</a:t>
            </a:r>
            <a:r>
              <a:rPr lang="zh-CN" altLang="en-US" sz="2400" dirty="0">
                <a:solidFill>
                  <a:srgbClr val="FFFFFF"/>
                </a:solidFill>
                <a:latin typeface="Arial" charset="0"/>
              </a:rPr>
              <a:t>型指令</a:t>
            </a:r>
            <a:r>
              <a:rPr lang="zh-CN" altLang="en-US" sz="2400" dirty="0" smtClean="0">
                <a:solidFill>
                  <a:srgbClr val="FFFFFF"/>
                </a:solidFill>
                <a:latin typeface="Arial" charset="0"/>
              </a:rPr>
              <a:t>（立即数运算、访</a:t>
            </a:r>
            <a:r>
              <a:rPr lang="zh-CN" altLang="en-US" sz="2400" dirty="0">
                <a:solidFill>
                  <a:srgbClr val="FFFFFF"/>
                </a:solidFill>
                <a:latin typeface="Arial" charset="0"/>
              </a:rPr>
              <a:t>存指令） </a:t>
            </a:r>
            <a:r>
              <a:rPr lang="en-US" altLang="zh-CN" sz="2400" dirty="0" smtClean="0">
                <a:solidFill>
                  <a:srgbClr val="FFFF66"/>
                </a:solidFill>
                <a:latin typeface="Arial" charset="0"/>
              </a:rPr>
              <a:t>-</a:t>
            </a:r>
            <a:r>
              <a:rPr lang="zh-CN" altLang="en-US" sz="2400" dirty="0" smtClean="0">
                <a:solidFill>
                  <a:srgbClr val="FFFF66"/>
                </a:solidFill>
                <a:latin typeface="Arial" charset="0"/>
              </a:rPr>
              <a:t>控制信号</a:t>
            </a:r>
            <a:endParaRPr lang="zh-CN" altLang="en-US" sz="2800" dirty="0">
              <a:solidFill>
                <a:srgbClr val="FFFF66"/>
              </a:solidFill>
              <a:latin typeface="Arial" charset="0"/>
            </a:endParaRPr>
          </a:p>
        </p:txBody>
      </p:sp>
      <p:sp>
        <p:nvSpPr>
          <p:cNvPr id="494595" name="Rectangle 3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9459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076325"/>
            <a:ext cx="8229600" cy="17049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000" b="1" dirty="0" smtClean="0">
                <a:latin typeface="Arial" charset="0"/>
              </a:rPr>
              <a:t>数据</a:t>
            </a:r>
            <a:r>
              <a:rPr lang="zh-CN" altLang="en-US" sz="2000" b="1" dirty="0">
                <a:latin typeface="Arial" charset="0"/>
              </a:rPr>
              <a:t>存储器的写信号</a:t>
            </a:r>
            <a:r>
              <a:rPr lang="en-US" altLang="zh-CN" sz="2000" b="1" dirty="0" err="1">
                <a:latin typeface="Arial" charset="0"/>
              </a:rPr>
              <a:t>Mem_Write</a:t>
            </a:r>
            <a:r>
              <a:rPr lang="zh-CN" altLang="en-US" sz="2000" b="1" dirty="0" smtClean="0">
                <a:latin typeface="Arial" charset="0"/>
              </a:rPr>
              <a:t>；</a:t>
            </a:r>
            <a:endParaRPr lang="en-US" altLang="zh-CN" sz="2000" b="1" dirty="0" smtClean="0">
              <a:latin typeface="Arial" charset="0"/>
            </a:endParaRPr>
          </a:p>
          <a:p>
            <a:pPr>
              <a:lnSpc>
                <a:spcPct val="90000"/>
              </a:lnSpc>
            </a:pPr>
            <a:r>
              <a:rPr lang="zh-CN" altLang="en-US" sz="2000" dirty="0" smtClean="0">
                <a:latin typeface="Arial" charset="0"/>
              </a:rPr>
              <a:t>寄存器的写信号</a:t>
            </a:r>
            <a:r>
              <a:rPr lang="en-US" altLang="zh-CN" sz="2000" dirty="0" err="1" smtClean="0">
                <a:latin typeface="Arial" charset="0"/>
              </a:rPr>
              <a:t>Write_reg</a:t>
            </a:r>
            <a:endParaRPr lang="zh-CN" altLang="en-US" sz="2000" b="1" dirty="0">
              <a:latin typeface="Arial" charset="0"/>
            </a:endParaRPr>
          </a:p>
          <a:p>
            <a:pPr>
              <a:lnSpc>
                <a:spcPct val="90000"/>
              </a:lnSpc>
            </a:pPr>
            <a:r>
              <a:rPr lang="zh-CN" altLang="en-US" sz="2000" b="1" dirty="0">
                <a:latin typeface="Arial" charset="0"/>
              </a:rPr>
              <a:t>三个多路选择器的选择信号；</a:t>
            </a:r>
          </a:p>
          <a:p>
            <a:pPr>
              <a:lnSpc>
                <a:spcPct val="90000"/>
              </a:lnSpc>
            </a:pPr>
            <a:r>
              <a:rPr lang="zh-CN" altLang="en-US" sz="2000" b="1" dirty="0">
                <a:latin typeface="Arial" charset="0"/>
              </a:rPr>
              <a:t>符号</a:t>
            </a:r>
            <a:r>
              <a:rPr lang="zh-CN" altLang="en-US" sz="2000" b="1" dirty="0" smtClean="0">
                <a:latin typeface="Arial" charset="0"/>
              </a:rPr>
              <a:t>扩展的</a:t>
            </a:r>
            <a:r>
              <a:rPr lang="zh-CN" altLang="en-US" sz="2000" b="1" dirty="0">
                <a:latin typeface="Arial" charset="0"/>
              </a:rPr>
              <a:t>控制信号</a:t>
            </a:r>
            <a:r>
              <a:rPr lang="zh-CN" altLang="en-US" sz="2000" b="1" dirty="0" smtClean="0">
                <a:latin typeface="Arial" charset="0"/>
              </a:rPr>
              <a:t>；</a:t>
            </a:r>
            <a:endParaRPr lang="en-US" altLang="zh-CN" sz="2000" b="1" dirty="0" smtClean="0">
              <a:latin typeface="Arial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000" dirty="0" smtClean="0">
                <a:latin typeface="Arial" charset="0"/>
              </a:rPr>
              <a:t>ALU</a:t>
            </a:r>
            <a:r>
              <a:rPr lang="zh-CN" altLang="en-US" sz="2000" dirty="0" smtClean="0">
                <a:latin typeface="Arial" charset="0"/>
              </a:rPr>
              <a:t>的运算选择信号；</a:t>
            </a:r>
            <a:endParaRPr lang="zh-CN" altLang="en-US" sz="2000" b="1" dirty="0">
              <a:latin typeface="Arial" charset="0"/>
            </a:endParaRPr>
          </a:p>
        </p:txBody>
      </p:sp>
      <p:pic>
        <p:nvPicPr>
          <p:cNvPr id="494634" name="Picture 42" descr="back11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E2F0FB"/>
              </a:clrFrom>
              <a:clrTo>
                <a:srgbClr val="E2F0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900" y="6369655"/>
            <a:ext cx="419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95607" name="Group 10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83297"/>
              </p:ext>
            </p:extLst>
          </p:nvPr>
        </p:nvGraphicFramePr>
        <p:xfrm>
          <a:off x="472057" y="2780928"/>
          <a:ext cx="8420423" cy="3571750"/>
        </p:xfrm>
        <a:graphic>
          <a:graphicData uri="http://schemas.openxmlformats.org/drawingml/2006/table">
            <a:tbl>
              <a:tblPr/>
              <a:tblGrid>
                <a:gridCol w="1656186"/>
                <a:gridCol w="1152482"/>
                <a:gridCol w="1904984"/>
                <a:gridCol w="1904984"/>
                <a:gridCol w="1801787"/>
              </a:tblGrid>
              <a:tr h="7208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信号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型指令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addi</a:t>
                      </a:r>
                      <a:r>
                        <a:rPr kumimoji="0" lang="en-US" altLang="zh-CN" sz="2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rt,rs,imm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lw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, offset(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sw rt, offset(rs)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4333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rd_rt_s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imm_s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rt_imm_s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alu_mem_s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——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ALU_OP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***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+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100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Write_Reg</a:t>
                      </a: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  <a:tr h="425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Mem_Write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90000" marR="90000" marT="46800" marB="4680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200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9463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mple">
  <a:themeElements>
    <a:clrScheme name="sample 3">
      <a:dk1>
        <a:srgbClr val="003366"/>
      </a:dk1>
      <a:lt1>
        <a:srgbClr val="FFFFFF"/>
      </a:lt1>
      <a:dk2>
        <a:srgbClr val="5086C2"/>
      </a:dk2>
      <a:lt2>
        <a:srgbClr val="C0C0C0"/>
      </a:lt2>
      <a:accent1>
        <a:srgbClr val="DE8848"/>
      </a:accent1>
      <a:accent2>
        <a:srgbClr val="85BA54"/>
      </a:accent2>
      <a:accent3>
        <a:srgbClr val="FFFFFF"/>
      </a:accent3>
      <a:accent4>
        <a:srgbClr val="002A56"/>
      </a:accent4>
      <a:accent5>
        <a:srgbClr val="ECC3B1"/>
      </a:accent5>
      <a:accent6>
        <a:srgbClr val="78A84B"/>
      </a:accent6>
      <a:hlink>
        <a:srgbClr val="4C59D2"/>
      </a:hlink>
      <a:folHlink>
        <a:srgbClr val="A0B5C4"/>
      </a:folHlink>
    </a:clrScheme>
    <a:fontScheme name="sample">
      <a:majorFont>
        <a:latin typeface="黑体"/>
        <a:ea typeface="黑体"/>
        <a:cs typeface=""/>
      </a:majorFont>
      <a:minorFont>
        <a:latin typeface="黑体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ample 1">
        <a:dk1>
          <a:srgbClr val="48806B"/>
        </a:dk1>
        <a:lt1>
          <a:srgbClr val="FFFFFF"/>
        </a:lt1>
        <a:dk2>
          <a:srgbClr val="77956D"/>
        </a:dk2>
        <a:lt2>
          <a:srgbClr val="C0C0C0"/>
        </a:lt2>
        <a:accent1>
          <a:srgbClr val="6BB9C3"/>
        </a:accent1>
        <a:accent2>
          <a:srgbClr val="E7BA15"/>
        </a:accent2>
        <a:accent3>
          <a:srgbClr val="FFFFFF"/>
        </a:accent3>
        <a:accent4>
          <a:srgbClr val="3C6C5A"/>
        </a:accent4>
        <a:accent5>
          <a:srgbClr val="BAD9DE"/>
        </a:accent5>
        <a:accent6>
          <a:srgbClr val="D1A812"/>
        </a:accent6>
        <a:hlink>
          <a:srgbClr val="76C14D"/>
        </a:hlink>
        <a:folHlink>
          <a:srgbClr val="B0C2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5F5F5F"/>
        </a:dk1>
        <a:lt1>
          <a:srgbClr val="FFFFFF"/>
        </a:lt1>
        <a:dk2>
          <a:srgbClr val="8D8D8D"/>
        </a:dk2>
        <a:lt2>
          <a:srgbClr val="C0C0C0"/>
        </a:lt2>
        <a:accent1>
          <a:srgbClr val="8EC072"/>
        </a:accent1>
        <a:accent2>
          <a:srgbClr val="5DB8CD"/>
        </a:accent2>
        <a:accent3>
          <a:srgbClr val="FFFFFF"/>
        </a:accent3>
        <a:accent4>
          <a:srgbClr val="505050"/>
        </a:accent4>
        <a:accent5>
          <a:srgbClr val="C6DCBC"/>
        </a:accent5>
        <a:accent6>
          <a:srgbClr val="53A6BA"/>
        </a:accent6>
        <a:hlink>
          <a:srgbClr val="D68B40"/>
        </a:hlink>
        <a:folHlink>
          <a:srgbClr val="D5D17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003366"/>
        </a:dk1>
        <a:lt1>
          <a:srgbClr val="FFFFFF"/>
        </a:lt1>
        <a:dk2>
          <a:srgbClr val="5086C2"/>
        </a:dk2>
        <a:lt2>
          <a:srgbClr val="C0C0C0"/>
        </a:lt2>
        <a:accent1>
          <a:srgbClr val="DE8848"/>
        </a:accent1>
        <a:accent2>
          <a:srgbClr val="85BA54"/>
        </a:accent2>
        <a:accent3>
          <a:srgbClr val="FFFFFF"/>
        </a:accent3>
        <a:accent4>
          <a:srgbClr val="002A56"/>
        </a:accent4>
        <a:accent5>
          <a:srgbClr val="ECC3B1"/>
        </a:accent5>
        <a:accent6>
          <a:srgbClr val="78A84B"/>
        </a:accent6>
        <a:hlink>
          <a:srgbClr val="4C59D2"/>
        </a:hlink>
        <a:folHlink>
          <a:srgbClr val="A0B5C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cdb2004146l</Template>
  <TotalTime>6081</TotalTime>
  <Words>9315</Words>
  <Application>Microsoft Office PowerPoint</Application>
  <PresentationFormat>全屏显示(4:3)</PresentationFormat>
  <Paragraphs>1569</Paragraphs>
  <Slides>132</Slides>
  <Notes>55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132</vt:i4>
      </vt:variant>
    </vt:vector>
  </HeadingPairs>
  <TitlesOfParts>
    <vt:vector size="135" baseType="lpstr">
      <vt:lpstr>sample</vt:lpstr>
      <vt:lpstr>Image</vt:lpstr>
      <vt:lpstr>Visio</vt:lpstr>
      <vt:lpstr>PowerPoint 演示文稿</vt:lpstr>
      <vt:lpstr>第七章  控制器</vt:lpstr>
      <vt:lpstr>7.1控制器的组成及指令的执行</vt:lpstr>
      <vt:lpstr>一、基本的计算机组成和功能  </vt:lpstr>
      <vt:lpstr>一、基本的计算机组成和功能  </vt:lpstr>
      <vt:lpstr>一、基本的计算机组成和功能</vt:lpstr>
      <vt:lpstr>一、基本的计算机组成和功能  </vt:lpstr>
      <vt:lpstr>一、基本的计算机组成和功能  </vt:lpstr>
      <vt:lpstr>CPU的基本功能</vt:lpstr>
      <vt:lpstr>一、基本的计算机组成和功能  </vt:lpstr>
      <vt:lpstr>一、基本的计算机组成和功能  </vt:lpstr>
      <vt:lpstr>7．1．2 控制器的组成 </vt:lpstr>
      <vt:lpstr>7．1．2 控制器的组成 </vt:lpstr>
      <vt:lpstr>7．1．2 控制器的组成 </vt:lpstr>
      <vt:lpstr>7．1．2 控制器的组成 </vt:lpstr>
      <vt:lpstr>PowerPoint 演示文稿</vt:lpstr>
      <vt:lpstr>三、时序系统与控制方式</vt:lpstr>
      <vt:lpstr>1、计算机中的时序信号</vt:lpstr>
      <vt:lpstr>1、计算机中的时序信号</vt:lpstr>
      <vt:lpstr>1、计算机中的时序信号</vt:lpstr>
      <vt:lpstr>2、时序系统</vt:lpstr>
      <vt:lpstr>2、时序系统</vt:lpstr>
      <vt:lpstr>2、时序系统</vt:lpstr>
      <vt:lpstr>3、控制方式</vt:lpstr>
      <vt:lpstr>3、控制方式</vt:lpstr>
      <vt:lpstr>3、控制方式</vt:lpstr>
      <vt:lpstr>3、控制方式</vt:lpstr>
      <vt:lpstr>3、控制方式</vt:lpstr>
      <vt:lpstr>3、控制方式</vt:lpstr>
      <vt:lpstr>3、控制方式</vt:lpstr>
      <vt:lpstr>7.2数据通路和指令的执行过程</vt:lpstr>
      <vt:lpstr>7.2数据通路和指令的执行过程</vt:lpstr>
      <vt:lpstr>7.2数据通路和指令的执行过程</vt:lpstr>
      <vt:lpstr>一、简单计算机的数据通路设计</vt:lpstr>
      <vt:lpstr>PowerPoint 演示文稿</vt:lpstr>
      <vt:lpstr>1、访存的数据通路：</vt:lpstr>
      <vt:lpstr>1、访存的数据通路：</vt:lpstr>
      <vt:lpstr>2、细化运算器部件 </vt:lpstr>
      <vt:lpstr>3、简化总线接口部件（BIU）</vt:lpstr>
      <vt:lpstr>4、简化结构图上访存数据通路：</vt:lpstr>
      <vt:lpstr>4、简化结构图上访存数据通路：</vt:lpstr>
      <vt:lpstr>5、简化结构图上ALU的数据通路：</vt:lpstr>
      <vt:lpstr>二、简单计算机的指令执行过程</vt:lpstr>
      <vt:lpstr>（一）指令执行过程概述</vt:lpstr>
      <vt:lpstr>（一）指令执行过程概述</vt:lpstr>
      <vt:lpstr>（一）指令执行过程概述</vt:lpstr>
      <vt:lpstr>模型计算机的系统结构</vt:lpstr>
      <vt:lpstr>（一）指令执行过程概述</vt:lpstr>
      <vt:lpstr>（一）指令执行过程概述</vt:lpstr>
      <vt:lpstr>（二）典型指令的执行过程</vt:lpstr>
      <vt:lpstr>模型计算机的系统结构</vt:lpstr>
      <vt:lpstr>典型指令的指令周期-ADD</vt:lpstr>
      <vt:lpstr>ADD Rd, Data指令的执行过程</vt:lpstr>
      <vt:lpstr>ADD R0, 06H；(R0)+06HR0指令的运行过程</vt:lpstr>
      <vt:lpstr>ADD R0, 06H；(R0)+06HR0指令的运行过程</vt:lpstr>
      <vt:lpstr>典型指令的指令周期-JMP</vt:lpstr>
      <vt:lpstr>JMP ADDR指令的执行过程</vt:lpstr>
      <vt:lpstr>JMP 04H；04HPC指令的运行过程</vt:lpstr>
      <vt:lpstr>JMP 04H；04HPC指令的运行过程</vt:lpstr>
      <vt:lpstr>指令执行的流程图</vt:lpstr>
      <vt:lpstr>（三）计算机的工作过程</vt:lpstr>
      <vt:lpstr>三、MIPS单周期CPU的数据通路设计 </vt:lpstr>
      <vt:lpstr>1、分析指令格式和各指令功能 </vt:lpstr>
      <vt:lpstr>MIPS核心指令子集：各指令功能</vt:lpstr>
      <vt:lpstr>1、分析指令格式和各指令功能 </vt:lpstr>
      <vt:lpstr>各类指令执行过程分析</vt:lpstr>
      <vt:lpstr>2、确定系统结构</vt:lpstr>
      <vt:lpstr>2、确定系统结构</vt:lpstr>
      <vt:lpstr>2、确定系统结构</vt:lpstr>
      <vt:lpstr>2、确定系统结构</vt:lpstr>
      <vt:lpstr>3、确定所需功能部件</vt:lpstr>
      <vt:lpstr>（1）指令存储器、PC及取指令部件</vt:lpstr>
      <vt:lpstr>（1）指令存储器、PC及取指令部件</vt:lpstr>
      <vt:lpstr>（2）寄存器堆部件及其读写电路</vt:lpstr>
      <vt:lpstr>（3）ALU部件</vt:lpstr>
      <vt:lpstr>（4）数据存储器及其读写电路</vt:lpstr>
      <vt:lpstr>4、单周期CPU的设计与数据通路</vt:lpstr>
      <vt:lpstr>（1）R型指令（运算类指令）-数据通路</vt:lpstr>
      <vt:lpstr>（1）R型指令（运算类指令）-数据通路</vt:lpstr>
      <vt:lpstr>（1）R型指令（运算类指令）-部件</vt:lpstr>
      <vt:lpstr>（1）R型指令（运算类指令） -部件</vt:lpstr>
      <vt:lpstr>（1）R型指令（运算类指令）-控制信号</vt:lpstr>
      <vt:lpstr>（1）R型指令（运算类指令）-控制信号</vt:lpstr>
      <vt:lpstr>（2）I型指令（访存指令、立即数运算）</vt:lpstr>
      <vt:lpstr>（2）I型指令（访存指令、立即数运算）</vt:lpstr>
      <vt:lpstr>（2） I型指令（立即数运算指令）   -部件</vt:lpstr>
      <vt:lpstr>（2） I型指令（立即数运算指令）   -部件</vt:lpstr>
      <vt:lpstr>（2） I型指令（立即数运算指令）   -部件</vt:lpstr>
      <vt:lpstr>（2） I型指令（立即数运算指令）   -数据通路</vt:lpstr>
      <vt:lpstr>（2） I型指令（立即数运算指令）   -数据通路</vt:lpstr>
      <vt:lpstr>（2） I型指令（访存指令）   -部件</vt:lpstr>
      <vt:lpstr>（2） I型指令（访存指令）   -部件</vt:lpstr>
      <vt:lpstr>（2） I型指令（访存指令）   -部件</vt:lpstr>
      <vt:lpstr>（2） I型指令（访存指令）   -数据通路</vt:lpstr>
      <vt:lpstr>（2） I型指令（访存指令）   -数据通路</vt:lpstr>
      <vt:lpstr>（2） I型指令（访存指令）   -数据通路</vt:lpstr>
      <vt:lpstr>（2） I型指令（访存指令）   -数据通路</vt:lpstr>
      <vt:lpstr>（2） I型指令（访存指令）   -数据通路</vt:lpstr>
      <vt:lpstr>（2） I型指令（立即数运算、访存指令） -控制信号</vt:lpstr>
      <vt:lpstr>(3)转移指令（I型分支指令、J型和R型跳转指令）</vt:lpstr>
      <vt:lpstr>(3)转移指令（I型分支指令、J型和R型跳转指令）</vt:lpstr>
      <vt:lpstr>（3）转移指令    -分析</vt:lpstr>
      <vt:lpstr>（3）转移指令  -部件</vt:lpstr>
      <vt:lpstr>（3）转移指令  -数据通路</vt:lpstr>
      <vt:lpstr>（3）转移指令  -部件</vt:lpstr>
      <vt:lpstr>（3）转移指令   -控制信号</vt:lpstr>
      <vt:lpstr>四、MIPS单周期CPU的指令执行过程</vt:lpstr>
      <vt:lpstr>（一）指令执行过程概述</vt:lpstr>
      <vt:lpstr>（一）指令执行过程概述</vt:lpstr>
      <vt:lpstr>（一）指令执行过程概述</vt:lpstr>
      <vt:lpstr>（二）典型指令的执行过程</vt:lpstr>
      <vt:lpstr>1、R型指令     -数据通路</vt:lpstr>
      <vt:lpstr>1、R型指令     -执行过程 </vt:lpstr>
      <vt:lpstr>1、R型指令     -举例：add $s0,$t0,$t1</vt:lpstr>
      <vt:lpstr>1、R型指令     -举例：add $s0,$t0,$t1</vt:lpstr>
      <vt:lpstr>2、I型访存指令   -数据通路</vt:lpstr>
      <vt:lpstr>2、I型访存指令 -执行过程 </vt:lpstr>
      <vt:lpstr>2、I型访存指令 -举例：lw、sw</vt:lpstr>
      <vt:lpstr>2、I型访存指令 -举例：lw $s1,200($s0)</vt:lpstr>
      <vt:lpstr>2、I型访存指令 -举例：sw $s2,300($t3)</vt:lpstr>
      <vt:lpstr>3、I型分支指令      -数据通路(beq)</vt:lpstr>
      <vt:lpstr>3、I型分支指令    -执行过程 </vt:lpstr>
      <vt:lpstr>3、I型分支指令   -举例：beq $s0,$s1,offset</vt:lpstr>
      <vt:lpstr>3、I型分支指令 -举例：beq $s0,$s1,offset</vt:lpstr>
      <vt:lpstr>3、I型分支指令 -举例：beq $s0,$s1,offset</vt:lpstr>
      <vt:lpstr>4、J型跳转指令      -数据通路(J  L)</vt:lpstr>
      <vt:lpstr>4、J型跳转指令     -执行过程 </vt:lpstr>
      <vt:lpstr>4、J型跳转指令    -举例：J  L</vt:lpstr>
      <vt:lpstr>4、J型跳转指令    -举例：J  L</vt:lpstr>
      <vt:lpstr>（三）计算机的工作过程</vt:lpstr>
      <vt:lpstr>作业</vt:lpstr>
      <vt:lpstr>PowerPoint 演示文稿</vt:lpstr>
    </vt:vector>
  </TitlesOfParts>
  <Company>杭州电子科技大学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第7章  控制器</dc:title>
  <dc:creator>冯建文</dc:creator>
  <cp:lastModifiedBy>FJW</cp:lastModifiedBy>
  <cp:revision>294</cp:revision>
  <dcterms:created xsi:type="dcterms:W3CDTF">2008-03-18T08:55:31Z</dcterms:created>
  <dcterms:modified xsi:type="dcterms:W3CDTF">2018-05-21T13:01:51Z</dcterms:modified>
</cp:coreProperties>
</file>

<file path=docProps/thumbnail.jpeg>
</file>